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3" r:id="rId2"/>
  </p:sldMasterIdLst>
  <p:notesMasterIdLst>
    <p:notesMasterId r:id="rId63"/>
  </p:notesMasterIdLst>
  <p:sldIdLst>
    <p:sldId id="256" r:id="rId3"/>
    <p:sldId id="257" r:id="rId4"/>
    <p:sldId id="259" r:id="rId5"/>
    <p:sldId id="258" r:id="rId6"/>
    <p:sldId id="260" r:id="rId7"/>
    <p:sldId id="261" r:id="rId8"/>
    <p:sldId id="263" r:id="rId9"/>
    <p:sldId id="265" r:id="rId10"/>
    <p:sldId id="293" r:id="rId11"/>
    <p:sldId id="294" r:id="rId12"/>
    <p:sldId id="299" r:id="rId13"/>
    <p:sldId id="297" r:id="rId14"/>
    <p:sldId id="300" r:id="rId15"/>
    <p:sldId id="295" r:id="rId16"/>
    <p:sldId id="296" r:id="rId17"/>
    <p:sldId id="284" r:id="rId18"/>
    <p:sldId id="285" r:id="rId19"/>
    <p:sldId id="286" r:id="rId20"/>
    <p:sldId id="287" r:id="rId21"/>
    <p:sldId id="269" r:id="rId22"/>
    <p:sldId id="271" r:id="rId23"/>
    <p:sldId id="283" r:id="rId24"/>
    <p:sldId id="288" r:id="rId25"/>
    <p:sldId id="301" r:id="rId26"/>
    <p:sldId id="270" r:id="rId27"/>
    <p:sldId id="273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5" r:id="rId37"/>
    <p:sldId id="320" r:id="rId38"/>
    <p:sldId id="321" r:id="rId39"/>
    <p:sldId id="322" r:id="rId40"/>
    <p:sldId id="323" r:id="rId41"/>
    <p:sldId id="324" r:id="rId42"/>
    <p:sldId id="316" r:id="rId43"/>
    <p:sldId id="317" r:id="rId44"/>
    <p:sldId id="318" r:id="rId45"/>
    <p:sldId id="319" r:id="rId46"/>
    <p:sldId id="274" r:id="rId47"/>
    <p:sldId id="282" r:id="rId48"/>
    <p:sldId id="275" r:id="rId49"/>
    <p:sldId id="279" r:id="rId50"/>
    <p:sldId id="302" r:id="rId51"/>
    <p:sldId id="303" r:id="rId52"/>
    <p:sldId id="304" r:id="rId53"/>
    <p:sldId id="305" r:id="rId54"/>
    <p:sldId id="306" r:id="rId55"/>
    <p:sldId id="278" r:id="rId56"/>
    <p:sldId id="277" r:id="rId57"/>
    <p:sldId id="289" r:id="rId58"/>
    <p:sldId id="290" r:id="rId59"/>
    <p:sldId id="264" r:id="rId60"/>
    <p:sldId id="266" r:id="rId61"/>
    <p:sldId id="268" r:id="rId6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7474"/>
    <a:srgbClr val="545050"/>
    <a:srgbClr val="494545"/>
    <a:srgbClr val="B4B0B0"/>
    <a:srgbClr val="918B8B"/>
    <a:srgbClr val="BF0909"/>
    <a:srgbClr val="2C2C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81407" autoAdjust="0"/>
  </p:normalViewPr>
  <p:slideViewPr>
    <p:cSldViewPr snapToGrid="0">
      <p:cViewPr varScale="1">
        <p:scale>
          <a:sx n="66" d="100"/>
          <a:sy n="66" d="100"/>
        </p:scale>
        <p:origin x="1243" y="58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E950B0-CF4F-4CD4-AA51-2593A67D06E9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49B03EDD-BB97-403D-9881-15D7DF7B4026}">
      <dgm:prSet/>
      <dgm:spPr/>
      <dgm:t>
        <a:bodyPr/>
        <a:lstStyle/>
        <a:p>
          <a:pPr>
            <a:defRPr b="1"/>
          </a:pPr>
          <a:r>
            <a:rPr lang="en-DE" dirty="0"/>
            <a:t>Arbeitsspeicher:</a:t>
          </a:r>
          <a:endParaRPr lang="en-US" dirty="0"/>
        </a:p>
      </dgm:t>
    </dgm:pt>
    <dgm:pt modelId="{AB8E01B3-8402-4C31-9838-7311D09A4D68}" type="parTrans" cxnId="{BD923929-997E-48D3-864B-7F4A367EF282}">
      <dgm:prSet/>
      <dgm:spPr/>
      <dgm:t>
        <a:bodyPr/>
        <a:lstStyle/>
        <a:p>
          <a:endParaRPr lang="en-US"/>
        </a:p>
      </dgm:t>
    </dgm:pt>
    <dgm:pt modelId="{33DC6D77-C331-4751-B986-4F8610DD05E0}" type="sibTrans" cxnId="{BD923929-997E-48D3-864B-7F4A367EF282}">
      <dgm:prSet/>
      <dgm:spPr/>
      <dgm:t>
        <a:bodyPr/>
        <a:lstStyle/>
        <a:p>
          <a:endParaRPr lang="en-US"/>
        </a:p>
      </dgm:t>
    </dgm:pt>
    <dgm:pt modelId="{C907C812-CC87-4E99-91E6-8750ED954D7D}">
      <dgm:prSet/>
      <dgm:spPr/>
      <dgm:t>
        <a:bodyPr/>
        <a:lstStyle/>
        <a:p>
          <a:r>
            <a:rPr lang="en-DE"/>
            <a:t>16 GB DDR4 ECC</a:t>
          </a:r>
          <a:endParaRPr lang="en-US"/>
        </a:p>
      </dgm:t>
    </dgm:pt>
    <dgm:pt modelId="{C796F3B0-242C-431A-864F-263F2CB456C2}" type="parTrans" cxnId="{0D8267C7-8921-49E9-9F97-C3B796AB4457}">
      <dgm:prSet/>
      <dgm:spPr/>
      <dgm:t>
        <a:bodyPr/>
        <a:lstStyle/>
        <a:p>
          <a:endParaRPr lang="en-US"/>
        </a:p>
      </dgm:t>
    </dgm:pt>
    <dgm:pt modelId="{3732897B-84C6-4157-B0C5-02632FF62C97}" type="sibTrans" cxnId="{0D8267C7-8921-49E9-9F97-C3B796AB4457}">
      <dgm:prSet/>
      <dgm:spPr/>
      <dgm:t>
        <a:bodyPr/>
        <a:lstStyle/>
        <a:p>
          <a:endParaRPr lang="en-US"/>
        </a:p>
      </dgm:t>
    </dgm:pt>
    <dgm:pt modelId="{D2AC1CCD-A88E-4FA2-9674-00F032B09558}">
      <dgm:prSet/>
      <dgm:spPr/>
      <dgm:t>
        <a:bodyPr/>
        <a:lstStyle/>
        <a:p>
          <a:pPr>
            <a:defRPr b="1"/>
          </a:pPr>
          <a:r>
            <a:rPr lang="en-DE"/>
            <a:t>Speicher:</a:t>
          </a:r>
          <a:endParaRPr lang="en-US"/>
        </a:p>
      </dgm:t>
    </dgm:pt>
    <dgm:pt modelId="{806FDDD8-5EC9-4BB9-99C9-2F82EE8F335C}" type="parTrans" cxnId="{755C4759-6624-45CF-AD19-350013D06581}">
      <dgm:prSet/>
      <dgm:spPr/>
      <dgm:t>
        <a:bodyPr/>
        <a:lstStyle/>
        <a:p>
          <a:endParaRPr lang="en-US"/>
        </a:p>
      </dgm:t>
    </dgm:pt>
    <dgm:pt modelId="{261935EC-63AF-4B6C-93B0-8C7B7F649DA7}" type="sibTrans" cxnId="{755C4759-6624-45CF-AD19-350013D06581}">
      <dgm:prSet/>
      <dgm:spPr/>
      <dgm:t>
        <a:bodyPr/>
        <a:lstStyle/>
        <a:p>
          <a:endParaRPr lang="en-US"/>
        </a:p>
      </dgm:t>
    </dgm:pt>
    <dgm:pt modelId="{CED97A09-697C-4764-B3A2-3E8FB55B69CA}">
      <dgm:prSet/>
      <dgm:spPr/>
      <dgm:t>
        <a:bodyPr/>
        <a:lstStyle/>
        <a:p>
          <a:r>
            <a:rPr lang="en-DE"/>
            <a:t>480 GB SAS</a:t>
          </a:r>
          <a:endParaRPr lang="en-US"/>
        </a:p>
      </dgm:t>
    </dgm:pt>
    <dgm:pt modelId="{B11899B3-C192-4E1D-A412-A78DF5A59D21}" type="parTrans" cxnId="{138C2888-B070-4333-B6EF-81941854A935}">
      <dgm:prSet/>
      <dgm:spPr/>
      <dgm:t>
        <a:bodyPr/>
        <a:lstStyle/>
        <a:p>
          <a:endParaRPr lang="en-US"/>
        </a:p>
      </dgm:t>
    </dgm:pt>
    <dgm:pt modelId="{030DF1F2-096F-4578-8A2F-1AB856361678}" type="sibTrans" cxnId="{138C2888-B070-4333-B6EF-81941854A935}">
      <dgm:prSet/>
      <dgm:spPr/>
      <dgm:t>
        <a:bodyPr/>
        <a:lstStyle/>
        <a:p>
          <a:endParaRPr lang="en-US"/>
        </a:p>
      </dgm:t>
    </dgm:pt>
    <dgm:pt modelId="{2F6692D5-9375-424B-A488-5FBB0C8E72F7}">
      <dgm:prSet/>
      <dgm:spPr/>
      <dgm:t>
        <a:bodyPr/>
        <a:lstStyle/>
        <a:p>
          <a:pPr>
            <a:defRPr b="1"/>
          </a:pPr>
          <a:r>
            <a:rPr lang="en-DE" dirty="0"/>
            <a:t>CPU:</a:t>
          </a:r>
          <a:endParaRPr lang="en-US" dirty="0"/>
        </a:p>
      </dgm:t>
    </dgm:pt>
    <dgm:pt modelId="{7D798ABA-10DA-4504-826B-6202E5290DBC}" type="parTrans" cxnId="{9A047C75-9677-473B-86CE-169A7FFA194E}">
      <dgm:prSet/>
      <dgm:spPr/>
      <dgm:t>
        <a:bodyPr/>
        <a:lstStyle/>
        <a:p>
          <a:endParaRPr lang="en-US"/>
        </a:p>
      </dgm:t>
    </dgm:pt>
    <dgm:pt modelId="{2B907264-DE60-4E46-ACB4-2D14A22C61D1}" type="sibTrans" cxnId="{9A047C75-9677-473B-86CE-169A7FFA194E}">
      <dgm:prSet/>
      <dgm:spPr/>
      <dgm:t>
        <a:bodyPr/>
        <a:lstStyle/>
        <a:p>
          <a:endParaRPr lang="en-US"/>
        </a:p>
      </dgm:t>
    </dgm:pt>
    <dgm:pt modelId="{502525A2-2201-4BBF-A85F-1DEADE56FBD9}">
      <dgm:prSet/>
      <dgm:spPr/>
      <dgm:t>
        <a:bodyPr/>
        <a:lstStyle/>
        <a:p>
          <a:r>
            <a:rPr lang="en-DE" dirty="0"/>
            <a:t>4 CPU-Kerne: </a:t>
          </a:r>
          <a:r>
            <a:rPr lang="en-US" dirty="0"/>
            <a:t>Intel® Xeon® Gold 6230</a:t>
          </a:r>
        </a:p>
      </dgm:t>
    </dgm:pt>
    <dgm:pt modelId="{8F20F55E-96B0-4689-90F7-66AC8792303D}" type="parTrans" cxnId="{BCCDA668-2156-4BFD-AD44-723A713A1250}">
      <dgm:prSet/>
      <dgm:spPr/>
      <dgm:t>
        <a:bodyPr/>
        <a:lstStyle/>
        <a:p>
          <a:endParaRPr lang="en-US"/>
        </a:p>
      </dgm:t>
    </dgm:pt>
    <dgm:pt modelId="{C41D379E-CDF0-4D97-8AE6-8FDBD802C233}" type="sibTrans" cxnId="{BCCDA668-2156-4BFD-AD44-723A713A1250}">
      <dgm:prSet/>
      <dgm:spPr/>
      <dgm:t>
        <a:bodyPr/>
        <a:lstStyle/>
        <a:p>
          <a:endParaRPr lang="en-US"/>
        </a:p>
      </dgm:t>
    </dgm:pt>
    <dgm:pt modelId="{ADA3AD7F-2518-44F3-BEC5-25FE40CD31F3}">
      <dgm:prSet/>
      <dgm:spPr/>
      <dgm:t>
        <a:bodyPr/>
        <a:lstStyle/>
        <a:p>
          <a:pPr>
            <a:defRPr b="1"/>
          </a:pPr>
          <a:r>
            <a:rPr lang="en-US"/>
            <a:t>Netzwerkgeschwindigkeit:</a:t>
          </a:r>
        </a:p>
      </dgm:t>
    </dgm:pt>
    <dgm:pt modelId="{FA176E89-C137-4973-9F09-C4F320771443}" type="parTrans" cxnId="{980963FB-C889-4019-8A87-1970207C4BD0}">
      <dgm:prSet/>
      <dgm:spPr/>
      <dgm:t>
        <a:bodyPr/>
        <a:lstStyle/>
        <a:p>
          <a:endParaRPr lang="en-US"/>
        </a:p>
      </dgm:t>
    </dgm:pt>
    <dgm:pt modelId="{7198FF64-A62A-46D3-8F7E-EB8FCA9777B5}" type="sibTrans" cxnId="{980963FB-C889-4019-8A87-1970207C4BD0}">
      <dgm:prSet/>
      <dgm:spPr/>
      <dgm:t>
        <a:bodyPr/>
        <a:lstStyle/>
        <a:p>
          <a:endParaRPr lang="en-US"/>
        </a:p>
      </dgm:t>
    </dgm:pt>
    <dgm:pt modelId="{32BF31D7-1E15-4184-85D9-7785AADF99F0}">
      <dgm:prSet/>
      <dgm:spPr/>
      <dgm:t>
        <a:bodyPr/>
        <a:lstStyle/>
        <a:p>
          <a:r>
            <a:rPr lang="en-DE" dirty="0"/>
            <a:t>~ 1 G</a:t>
          </a:r>
          <a:r>
            <a:rPr lang="en-US" dirty="0"/>
            <a:t>B</a:t>
          </a:r>
          <a:r>
            <a:rPr lang="en-DE" dirty="0"/>
            <a:t>it/s Download</a:t>
          </a:r>
        </a:p>
        <a:p>
          <a:r>
            <a:rPr lang="en-DE" dirty="0"/>
            <a:t>~ 0,5 G</a:t>
          </a:r>
          <a:r>
            <a:rPr lang="en-US" dirty="0"/>
            <a:t>Bit/s Upload</a:t>
          </a:r>
        </a:p>
      </dgm:t>
    </dgm:pt>
    <dgm:pt modelId="{A8150E4F-838C-4F51-B46D-D758A0CF5D88}" type="parTrans" cxnId="{30D6FB88-272B-4A00-B7BB-8F8B1188D6B8}">
      <dgm:prSet/>
      <dgm:spPr/>
      <dgm:t>
        <a:bodyPr/>
        <a:lstStyle/>
        <a:p>
          <a:endParaRPr lang="en-US"/>
        </a:p>
      </dgm:t>
    </dgm:pt>
    <dgm:pt modelId="{DE2F135C-290A-444F-958B-B2059415AEAF}" type="sibTrans" cxnId="{30D6FB88-272B-4A00-B7BB-8F8B1188D6B8}">
      <dgm:prSet/>
      <dgm:spPr/>
      <dgm:t>
        <a:bodyPr/>
        <a:lstStyle/>
        <a:p>
          <a:endParaRPr lang="en-US"/>
        </a:p>
      </dgm:t>
    </dgm:pt>
    <dgm:pt modelId="{85CDB92A-D4F1-4387-892D-78AA5A6AC8E2}" type="pres">
      <dgm:prSet presAssocID="{5AE950B0-CF4F-4CD4-AA51-2593A67D06E9}" presName="root" presStyleCnt="0">
        <dgm:presLayoutVars>
          <dgm:dir/>
          <dgm:resizeHandles val="exact"/>
        </dgm:presLayoutVars>
      </dgm:prSet>
      <dgm:spPr/>
    </dgm:pt>
    <dgm:pt modelId="{6D573053-2FD6-4E48-BEFD-3477FAA8DF29}" type="pres">
      <dgm:prSet presAssocID="{49B03EDD-BB97-403D-9881-15D7DF7B4026}" presName="compNode" presStyleCnt="0"/>
      <dgm:spPr/>
    </dgm:pt>
    <dgm:pt modelId="{8CF0B2B7-EA1A-45E4-B8B1-C476C1A21449}" type="pres">
      <dgm:prSet presAssocID="{49B03EDD-BB97-403D-9881-15D7DF7B402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ECB23EB0-2B3A-4EC7-BF02-1D36A4982ADD}" type="pres">
      <dgm:prSet presAssocID="{49B03EDD-BB97-403D-9881-15D7DF7B4026}" presName="iconSpace" presStyleCnt="0"/>
      <dgm:spPr/>
    </dgm:pt>
    <dgm:pt modelId="{CABB1876-1049-4829-8B98-A155DCD7294E}" type="pres">
      <dgm:prSet presAssocID="{49B03EDD-BB97-403D-9881-15D7DF7B4026}" presName="parTx" presStyleLbl="revTx" presStyleIdx="0" presStyleCnt="8">
        <dgm:presLayoutVars>
          <dgm:chMax val="0"/>
          <dgm:chPref val="0"/>
        </dgm:presLayoutVars>
      </dgm:prSet>
      <dgm:spPr/>
    </dgm:pt>
    <dgm:pt modelId="{A3914CD6-4D75-48A3-BB9E-0836BC1CD959}" type="pres">
      <dgm:prSet presAssocID="{49B03EDD-BB97-403D-9881-15D7DF7B4026}" presName="txSpace" presStyleCnt="0"/>
      <dgm:spPr/>
    </dgm:pt>
    <dgm:pt modelId="{7886A306-EF32-417A-8CAB-8C339145CE5B}" type="pres">
      <dgm:prSet presAssocID="{49B03EDD-BB97-403D-9881-15D7DF7B4026}" presName="desTx" presStyleLbl="revTx" presStyleIdx="1" presStyleCnt="8">
        <dgm:presLayoutVars/>
      </dgm:prSet>
      <dgm:spPr/>
    </dgm:pt>
    <dgm:pt modelId="{00EB525A-C0DD-483E-9FF4-562359604940}" type="pres">
      <dgm:prSet presAssocID="{33DC6D77-C331-4751-B986-4F8610DD05E0}" presName="sibTrans" presStyleCnt="0"/>
      <dgm:spPr/>
    </dgm:pt>
    <dgm:pt modelId="{8B56CE0B-64F0-4A8A-AFF0-86682A4408F7}" type="pres">
      <dgm:prSet presAssocID="{D2AC1CCD-A88E-4FA2-9674-00F032B09558}" presName="compNode" presStyleCnt="0"/>
      <dgm:spPr/>
    </dgm:pt>
    <dgm:pt modelId="{957F8F6A-CA8E-4FA2-97CE-42415CFDB986}" type="pres">
      <dgm:prSet presAssocID="{D2AC1CCD-A88E-4FA2-9674-00F032B0955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D550936-A677-4654-9FBF-B564ECA83887}" type="pres">
      <dgm:prSet presAssocID="{D2AC1CCD-A88E-4FA2-9674-00F032B09558}" presName="iconSpace" presStyleCnt="0"/>
      <dgm:spPr/>
    </dgm:pt>
    <dgm:pt modelId="{FC02C615-C508-4905-8765-60F84790A344}" type="pres">
      <dgm:prSet presAssocID="{D2AC1CCD-A88E-4FA2-9674-00F032B09558}" presName="parTx" presStyleLbl="revTx" presStyleIdx="2" presStyleCnt="8">
        <dgm:presLayoutVars>
          <dgm:chMax val="0"/>
          <dgm:chPref val="0"/>
        </dgm:presLayoutVars>
      </dgm:prSet>
      <dgm:spPr/>
    </dgm:pt>
    <dgm:pt modelId="{055EADC0-C709-4358-886F-EFAA7D052B4C}" type="pres">
      <dgm:prSet presAssocID="{D2AC1CCD-A88E-4FA2-9674-00F032B09558}" presName="txSpace" presStyleCnt="0"/>
      <dgm:spPr/>
    </dgm:pt>
    <dgm:pt modelId="{9F0EE9AE-0411-4208-89E3-CE33E57E94D8}" type="pres">
      <dgm:prSet presAssocID="{D2AC1CCD-A88E-4FA2-9674-00F032B09558}" presName="desTx" presStyleLbl="revTx" presStyleIdx="3" presStyleCnt="8">
        <dgm:presLayoutVars/>
      </dgm:prSet>
      <dgm:spPr/>
    </dgm:pt>
    <dgm:pt modelId="{A09BC4E8-1F72-4478-B735-74C5AAD0B3AC}" type="pres">
      <dgm:prSet presAssocID="{261935EC-63AF-4B6C-93B0-8C7B7F649DA7}" presName="sibTrans" presStyleCnt="0"/>
      <dgm:spPr/>
    </dgm:pt>
    <dgm:pt modelId="{8F5174F5-BEB7-4532-9E78-53121F2A202C}" type="pres">
      <dgm:prSet presAssocID="{2F6692D5-9375-424B-A488-5FBB0C8E72F7}" presName="compNode" presStyleCnt="0"/>
      <dgm:spPr/>
    </dgm:pt>
    <dgm:pt modelId="{84D513C2-1819-4570-A966-A6FB403DD4C9}" type="pres">
      <dgm:prSet presAssocID="{2F6692D5-9375-424B-A488-5FBB0C8E72F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EB13C62-2402-4307-9804-2731B96968F7}" type="pres">
      <dgm:prSet presAssocID="{2F6692D5-9375-424B-A488-5FBB0C8E72F7}" presName="iconSpace" presStyleCnt="0"/>
      <dgm:spPr/>
    </dgm:pt>
    <dgm:pt modelId="{DF6DA70D-A460-4ACC-A3A3-82AC0FB6F938}" type="pres">
      <dgm:prSet presAssocID="{2F6692D5-9375-424B-A488-5FBB0C8E72F7}" presName="parTx" presStyleLbl="revTx" presStyleIdx="4" presStyleCnt="8">
        <dgm:presLayoutVars>
          <dgm:chMax val="0"/>
          <dgm:chPref val="0"/>
        </dgm:presLayoutVars>
      </dgm:prSet>
      <dgm:spPr/>
    </dgm:pt>
    <dgm:pt modelId="{BD5BF6C3-E22E-494A-8914-2DD783467B4E}" type="pres">
      <dgm:prSet presAssocID="{2F6692D5-9375-424B-A488-5FBB0C8E72F7}" presName="txSpace" presStyleCnt="0"/>
      <dgm:spPr/>
    </dgm:pt>
    <dgm:pt modelId="{A8C150BE-1B5B-4E03-A589-A8864797742D}" type="pres">
      <dgm:prSet presAssocID="{2F6692D5-9375-424B-A488-5FBB0C8E72F7}" presName="desTx" presStyleLbl="revTx" presStyleIdx="5" presStyleCnt="8">
        <dgm:presLayoutVars/>
      </dgm:prSet>
      <dgm:spPr/>
    </dgm:pt>
    <dgm:pt modelId="{D4B22718-7F88-4AA3-A9D4-0F161D8B0605}" type="pres">
      <dgm:prSet presAssocID="{2B907264-DE60-4E46-ACB4-2D14A22C61D1}" presName="sibTrans" presStyleCnt="0"/>
      <dgm:spPr/>
    </dgm:pt>
    <dgm:pt modelId="{D2DBBA05-A379-435C-94BA-80C2CBEF9357}" type="pres">
      <dgm:prSet presAssocID="{ADA3AD7F-2518-44F3-BEC5-25FE40CD31F3}" presName="compNode" presStyleCnt="0"/>
      <dgm:spPr/>
    </dgm:pt>
    <dgm:pt modelId="{39355903-4B10-4B96-B826-85E25760EADD}" type="pres">
      <dgm:prSet presAssocID="{ADA3AD7F-2518-44F3-BEC5-25FE40CD31F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"/>
        </a:ext>
      </dgm:extLst>
    </dgm:pt>
    <dgm:pt modelId="{2F50B1FB-5B42-4439-98C4-5DD3CDFC02C1}" type="pres">
      <dgm:prSet presAssocID="{ADA3AD7F-2518-44F3-BEC5-25FE40CD31F3}" presName="iconSpace" presStyleCnt="0"/>
      <dgm:spPr/>
    </dgm:pt>
    <dgm:pt modelId="{C121AD0A-6A1A-49E3-8D65-C24E1CFAE956}" type="pres">
      <dgm:prSet presAssocID="{ADA3AD7F-2518-44F3-BEC5-25FE40CD31F3}" presName="parTx" presStyleLbl="revTx" presStyleIdx="6" presStyleCnt="8">
        <dgm:presLayoutVars>
          <dgm:chMax val="0"/>
          <dgm:chPref val="0"/>
        </dgm:presLayoutVars>
      </dgm:prSet>
      <dgm:spPr/>
    </dgm:pt>
    <dgm:pt modelId="{6FA58B5A-4ABA-4A0C-BBE5-886AAA759972}" type="pres">
      <dgm:prSet presAssocID="{ADA3AD7F-2518-44F3-BEC5-25FE40CD31F3}" presName="txSpace" presStyleCnt="0"/>
      <dgm:spPr/>
    </dgm:pt>
    <dgm:pt modelId="{5C890CB3-FA4A-47C8-BFB7-5F57B3D33B47}" type="pres">
      <dgm:prSet presAssocID="{ADA3AD7F-2518-44F3-BEC5-25FE40CD31F3}" presName="desTx" presStyleLbl="revTx" presStyleIdx="7" presStyleCnt="8">
        <dgm:presLayoutVars/>
      </dgm:prSet>
      <dgm:spPr/>
    </dgm:pt>
  </dgm:ptLst>
  <dgm:cxnLst>
    <dgm:cxn modelId="{BD923929-997E-48D3-864B-7F4A367EF282}" srcId="{5AE950B0-CF4F-4CD4-AA51-2593A67D06E9}" destId="{49B03EDD-BB97-403D-9881-15D7DF7B4026}" srcOrd="0" destOrd="0" parTransId="{AB8E01B3-8402-4C31-9838-7311D09A4D68}" sibTransId="{33DC6D77-C331-4751-B986-4F8610DD05E0}"/>
    <dgm:cxn modelId="{D2FD3D5B-A916-4337-AFB4-54B183031C1C}" type="presOf" srcId="{ADA3AD7F-2518-44F3-BEC5-25FE40CD31F3}" destId="{C121AD0A-6A1A-49E3-8D65-C24E1CFAE956}" srcOrd="0" destOrd="0" presId="urn:microsoft.com/office/officeart/2018/5/layout/CenteredIconLabelDescriptionList"/>
    <dgm:cxn modelId="{FBF83A60-CD8D-48AC-9B83-AA2380252029}" type="presOf" srcId="{2F6692D5-9375-424B-A488-5FBB0C8E72F7}" destId="{DF6DA70D-A460-4ACC-A3A3-82AC0FB6F938}" srcOrd="0" destOrd="0" presId="urn:microsoft.com/office/officeart/2018/5/layout/CenteredIconLabelDescriptionList"/>
    <dgm:cxn modelId="{2CD54F44-F5E6-4191-B16A-6AD6893D058A}" type="presOf" srcId="{D2AC1CCD-A88E-4FA2-9674-00F032B09558}" destId="{FC02C615-C508-4905-8765-60F84790A344}" srcOrd="0" destOrd="0" presId="urn:microsoft.com/office/officeart/2018/5/layout/CenteredIconLabelDescriptionList"/>
    <dgm:cxn modelId="{BCCDA668-2156-4BFD-AD44-723A713A1250}" srcId="{2F6692D5-9375-424B-A488-5FBB0C8E72F7}" destId="{502525A2-2201-4BBF-A85F-1DEADE56FBD9}" srcOrd="0" destOrd="0" parTransId="{8F20F55E-96B0-4689-90F7-66AC8792303D}" sibTransId="{C41D379E-CDF0-4D97-8AE6-8FDBD802C233}"/>
    <dgm:cxn modelId="{08AFDE6B-FEB9-45FB-AF95-F5A1A56D303F}" type="presOf" srcId="{502525A2-2201-4BBF-A85F-1DEADE56FBD9}" destId="{A8C150BE-1B5B-4E03-A589-A8864797742D}" srcOrd="0" destOrd="0" presId="urn:microsoft.com/office/officeart/2018/5/layout/CenteredIconLabelDescriptionList"/>
    <dgm:cxn modelId="{62CD0C72-4008-4578-920A-0F7AD6D35655}" type="presOf" srcId="{C907C812-CC87-4E99-91E6-8750ED954D7D}" destId="{7886A306-EF32-417A-8CAB-8C339145CE5B}" srcOrd="0" destOrd="0" presId="urn:microsoft.com/office/officeart/2018/5/layout/CenteredIconLabelDescriptionList"/>
    <dgm:cxn modelId="{9A047C75-9677-473B-86CE-169A7FFA194E}" srcId="{5AE950B0-CF4F-4CD4-AA51-2593A67D06E9}" destId="{2F6692D5-9375-424B-A488-5FBB0C8E72F7}" srcOrd="2" destOrd="0" parTransId="{7D798ABA-10DA-4504-826B-6202E5290DBC}" sibTransId="{2B907264-DE60-4E46-ACB4-2D14A22C61D1}"/>
    <dgm:cxn modelId="{755C4759-6624-45CF-AD19-350013D06581}" srcId="{5AE950B0-CF4F-4CD4-AA51-2593A67D06E9}" destId="{D2AC1CCD-A88E-4FA2-9674-00F032B09558}" srcOrd="1" destOrd="0" parTransId="{806FDDD8-5EC9-4BB9-99C9-2F82EE8F335C}" sibTransId="{261935EC-63AF-4B6C-93B0-8C7B7F649DA7}"/>
    <dgm:cxn modelId="{138C2888-B070-4333-B6EF-81941854A935}" srcId="{D2AC1CCD-A88E-4FA2-9674-00F032B09558}" destId="{CED97A09-697C-4764-B3A2-3E8FB55B69CA}" srcOrd="0" destOrd="0" parTransId="{B11899B3-C192-4E1D-A412-A78DF5A59D21}" sibTransId="{030DF1F2-096F-4578-8A2F-1AB856361678}"/>
    <dgm:cxn modelId="{30D6FB88-272B-4A00-B7BB-8F8B1188D6B8}" srcId="{ADA3AD7F-2518-44F3-BEC5-25FE40CD31F3}" destId="{32BF31D7-1E15-4184-85D9-7785AADF99F0}" srcOrd="0" destOrd="0" parTransId="{A8150E4F-838C-4F51-B46D-D758A0CF5D88}" sibTransId="{DE2F135C-290A-444F-958B-B2059415AEAF}"/>
    <dgm:cxn modelId="{B738928A-A16B-4224-8685-59FA86549058}" type="presOf" srcId="{CED97A09-697C-4764-B3A2-3E8FB55B69CA}" destId="{9F0EE9AE-0411-4208-89E3-CE33E57E94D8}" srcOrd="0" destOrd="0" presId="urn:microsoft.com/office/officeart/2018/5/layout/CenteredIconLabelDescriptionList"/>
    <dgm:cxn modelId="{4DF9BFB1-0085-4851-ABAB-EF9C260C3E91}" type="presOf" srcId="{5AE950B0-CF4F-4CD4-AA51-2593A67D06E9}" destId="{85CDB92A-D4F1-4387-892D-78AA5A6AC8E2}" srcOrd="0" destOrd="0" presId="urn:microsoft.com/office/officeart/2018/5/layout/CenteredIconLabelDescriptionList"/>
    <dgm:cxn modelId="{0D8267C7-8921-49E9-9F97-C3B796AB4457}" srcId="{49B03EDD-BB97-403D-9881-15D7DF7B4026}" destId="{C907C812-CC87-4E99-91E6-8750ED954D7D}" srcOrd="0" destOrd="0" parTransId="{C796F3B0-242C-431A-864F-263F2CB456C2}" sibTransId="{3732897B-84C6-4157-B0C5-02632FF62C97}"/>
    <dgm:cxn modelId="{D1CB3AD5-0624-492A-BCF6-37FE508E798A}" type="presOf" srcId="{49B03EDD-BB97-403D-9881-15D7DF7B4026}" destId="{CABB1876-1049-4829-8B98-A155DCD7294E}" srcOrd="0" destOrd="0" presId="urn:microsoft.com/office/officeart/2018/5/layout/CenteredIconLabelDescriptionList"/>
    <dgm:cxn modelId="{8E6BFFE4-592A-4F79-88D5-0F785528D872}" type="presOf" srcId="{32BF31D7-1E15-4184-85D9-7785AADF99F0}" destId="{5C890CB3-FA4A-47C8-BFB7-5F57B3D33B47}" srcOrd="0" destOrd="0" presId="urn:microsoft.com/office/officeart/2018/5/layout/CenteredIconLabelDescriptionList"/>
    <dgm:cxn modelId="{980963FB-C889-4019-8A87-1970207C4BD0}" srcId="{5AE950B0-CF4F-4CD4-AA51-2593A67D06E9}" destId="{ADA3AD7F-2518-44F3-BEC5-25FE40CD31F3}" srcOrd="3" destOrd="0" parTransId="{FA176E89-C137-4973-9F09-C4F320771443}" sibTransId="{7198FF64-A62A-46D3-8F7E-EB8FCA9777B5}"/>
    <dgm:cxn modelId="{75DBBBD0-156E-4183-A42A-7CB73E19B6CA}" type="presParOf" srcId="{85CDB92A-D4F1-4387-892D-78AA5A6AC8E2}" destId="{6D573053-2FD6-4E48-BEFD-3477FAA8DF29}" srcOrd="0" destOrd="0" presId="urn:microsoft.com/office/officeart/2018/5/layout/CenteredIconLabelDescriptionList"/>
    <dgm:cxn modelId="{ED707E94-19A4-4F5E-AF64-D506834E0097}" type="presParOf" srcId="{6D573053-2FD6-4E48-BEFD-3477FAA8DF29}" destId="{8CF0B2B7-EA1A-45E4-B8B1-C476C1A21449}" srcOrd="0" destOrd="0" presId="urn:microsoft.com/office/officeart/2018/5/layout/CenteredIconLabelDescriptionList"/>
    <dgm:cxn modelId="{447C674E-D8D9-4093-99E7-A6D3F9693050}" type="presParOf" srcId="{6D573053-2FD6-4E48-BEFD-3477FAA8DF29}" destId="{ECB23EB0-2B3A-4EC7-BF02-1D36A4982ADD}" srcOrd="1" destOrd="0" presId="urn:microsoft.com/office/officeart/2018/5/layout/CenteredIconLabelDescriptionList"/>
    <dgm:cxn modelId="{055D6CC9-6A33-4768-84D2-428F09D7555A}" type="presParOf" srcId="{6D573053-2FD6-4E48-BEFD-3477FAA8DF29}" destId="{CABB1876-1049-4829-8B98-A155DCD7294E}" srcOrd="2" destOrd="0" presId="urn:microsoft.com/office/officeart/2018/5/layout/CenteredIconLabelDescriptionList"/>
    <dgm:cxn modelId="{F5C8932B-83DD-4EF2-B519-5AC987933C44}" type="presParOf" srcId="{6D573053-2FD6-4E48-BEFD-3477FAA8DF29}" destId="{A3914CD6-4D75-48A3-BB9E-0836BC1CD959}" srcOrd="3" destOrd="0" presId="urn:microsoft.com/office/officeart/2018/5/layout/CenteredIconLabelDescriptionList"/>
    <dgm:cxn modelId="{2FC13DC8-BEDC-493C-837A-0A886CBBFDCC}" type="presParOf" srcId="{6D573053-2FD6-4E48-BEFD-3477FAA8DF29}" destId="{7886A306-EF32-417A-8CAB-8C339145CE5B}" srcOrd="4" destOrd="0" presId="urn:microsoft.com/office/officeart/2018/5/layout/CenteredIconLabelDescriptionList"/>
    <dgm:cxn modelId="{62069E32-0C74-444E-BB43-675A399DDFFD}" type="presParOf" srcId="{85CDB92A-D4F1-4387-892D-78AA5A6AC8E2}" destId="{00EB525A-C0DD-483E-9FF4-562359604940}" srcOrd="1" destOrd="0" presId="urn:microsoft.com/office/officeart/2018/5/layout/CenteredIconLabelDescriptionList"/>
    <dgm:cxn modelId="{18505573-CDEE-40DB-8118-D76E66FB9A01}" type="presParOf" srcId="{85CDB92A-D4F1-4387-892D-78AA5A6AC8E2}" destId="{8B56CE0B-64F0-4A8A-AFF0-86682A4408F7}" srcOrd="2" destOrd="0" presId="urn:microsoft.com/office/officeart/2018/5/layout/CenteredIconLabelDescriptionList"/>
    <dgm:cxn modelId="{43C9A000-11B6-41EB-B00F-2622765F24AC}" type="presParOf" srcId="{8B56CE0B-64F0-4A8A-AFF0-86682A4408F7}" destId="{957F8F6A-CA8E-4FA2-97CE-42415CFDB986}" srcOrd="0" destOrd="0" presId="urn:microsoft.com/office/officeart/2018/5/layout/CenteredIconLabelDescriptionList"/>
    <dgm:cxn modelId="{D310C81F-8950-4AC4-B349-0A7DA324B8F6}" type="presParOf" srcId="{8B56CE0B-64F0-4A8A-AFF0-86682A4408F7}" destId="{5D550936-A677-4654-9FBF-B564ECA83887}" srcOrd="1" destOrd="0" presId="urn:microsoft.com/office/officeart/2018/5/layout/CenteredIconLabelDescriptionList"/>
    <dgm:cxn modelId="{72C58090-F4E1-4F7B-85E3-71F3CA045610}" type="presParOf" srcId="{8B56CE0B-64F0-4A8A-AFF0-86682A4408F7}" destId="{FC02C615-C508-4905-8765-60F84790A344}" srcOrd="2" destOrd="0" presId="urn:microsoft.com/office/officeart/2018/5/layout/CenteredIconLabelDescriptionList"/>
    <dgm:cxn modelId="{E815C2AA-C3D9-4DB4-8E67-BC70DCEAE1FB}" type="presParOf" srcId="{8B56CE0B-64F0-4A8A-AFF0-86682A4408F7}" destId="{055EADC0-C709-4358-886F-EFAA7D052B4C}" srcOrd="3" destOrd="0" presId="urn:microsoft.com/office/officeart/2018/5/layout/CenteredIconLabelDescriptionList"/>
    <dgm:cxn modelId="{D23C7811-9ED9-43E6-9966-26431A675FC6}" type="presParOf" srcId="{8B56CE0B-64F0-4A8A-AFF0-86682A4408F7}" destId="{9F0EE9AE-0411-4208-89E3-CE33E57E94D8}" srcOrd="4" destOrd="0" presId="urn:microsoft.com/office/officeart/2018/5/layout/CenteredIconLabelDescriptionList"/>
    <dgm:cxn modelId="{C81685B5-579F-4C59-B819-D071023C5241}" type="presParOf" srcId="{85CDB92A-D4F1-4387-892D-78AA5A6AC8E2}" destId="{A09BC4E8-1F72-4478-B735-74C5AAD0B3AC}" srcOrd="3" destOrd="0" presId="urn:microsoft.com/office/officeart/2018/5/layout/CenteredIconLabelDescriptionList"/>
    <dgm:cxn modelId="{28842235-EB03-445A-9E7E-5DA52AF47AA3}" type="presParOf" srcId="{85CDB92A-D4F1-4387-892D-78AA5A6AC8E2}" destId="{8F5174F5-BEB7-4532-9E78-53121F2A202C}" srcOrd="4" destOrd="0" presId="urn:microsoft.com/office/officeart/2018/5/layout/CenteredIconLabelDescriptionList"/>
    <dgm:cxn modelId="{5B3DB967-EAE0-45DA-9399-BE734554FA68}" type="presParOf" srcId="{8F5174F5-BEB7-4532-9E78-53121F2A202C}" destId="{84D513C2-1819-4570-A966-A6FB403DD4C9}" srcOrd="0" destOrd="0" presId="urn:microsoft.com/office/officeart/2018/5/layout/CenteredIconLabelDescriptionList"/>
    <dgm:cxn modelId="{6276C70E-3B4D-4580-AA83-71EA884F3441}" type="presParOf" srcId="{8F5174F5-BEB7-4532-9E78-53121F2A202C}" destId="{7EB13C62-2402-4307-9804-2731B96968F7}" srcOrd="1" destOrd="0" presId="urn:microsoft.com/office/officeart/2018/5/layout/CenteredIconLabelDescriptionList"/>
    <dgm:cxn modelId="{F089D295-E61E-4832-A711-102A4CA4B054}" type="presParOf" srcId="{8F5174F5-BEB7-4532-9E78-53121F2A202C}" destId="{DF6DA70D-A460-4ACC-A3A3-82AC0FB6F938}" srcOrd="2" destOrd="0" presId="urn:microsoft.com/office/officeart/2018/5/layout/CenteredIconLabelDescriptionList"/>
    <dgm:cxn modelId="{4E425964-D4BE-4C26-8C0C-DF56BDCBA9D8}" type="presParOf" srcId="{8F5174F5-BEB7-4532-9E78-53121F2A202C}" destId="{BD5BF6C3-E22E-494A-8914-2DD783467B4E}" srcOrd="3" destOrd="0" presId="urn:microsoft.com/office/officeart/2018/5/layout/CenteredIconLabelDescriptionList"/>
    <dgm:cxn modelId="{F8BE5252-C8EC-4FE7-9D85-294C66CA9E3D}" type="presParOf" srcId="{8F5174F5-BEB7-4532-9E78-53121F2A202C}" destId="{A8C150BE-1B5B-4E03-A589-A8864797742D}" srcOrd="4" destOrd="0" presId="urn:microsoft.com/office/officeart/2018/5/layout/CenteredIconLabelDescriptionList"/>
    <dgm:cxn modelId="{39AC7B0C-D86A-48CF-81F4-AA36F20ED625}" type="presParOf" srcId="{85CDB92A-D4F1-4387-892D-78AA5A6AC8E2}" destId="{D4B22718-7F88-4AA3-A9D4-0F161D8B0605}" srcOrd="5" destOrd="0" presId="urn:microsoft.com/office/officeart/2018/5/layout/CenteredIconLabelDescriptionList"/>
    <dgm:cxn modelId="{D428918B-916F-4876-9512-EE11C1AFEEF5}" type="presParOf" srcId="{85CDB92A-D4F1-4387-892D-78AA5A6AC8E2}" destId="{D2DBBA05-A379-435C-94BA-80C2CBEF9357}" srcOrd="6" destOrd="0" presId="urn:microsoft.com/office/officeart/2018/5/layout/CenteredIconLabelDescriptionList"/>
    <dgm:cxn modelId="{860A8D93-8A95-4540-BB72-BE5971B8AFFC}" type="presParOf" srcId="{D2DBBA05-A379-435C-94BA-80C2CBEF9357}" destId="{39355903-4B10-4B96-B826-85E25760EADD}" srcOrd="0" destOrd="0" presId="urn:microsoft.com/office/officeart/2018/5/layout/CenteredIconLabelDescriptionList"/>
    <dgm:cxn modelId="{7D57FAC7-1449-4CF4-A4A0-A15EA7AA61DC}" type="presParOf" srcId="{D2DBBA05-A379-435C-94BA-80C2CBEF9357}" destId="{2F50B1FB-5B42-4439-98C4-5DD3CDFC02C1}" srcOrd="1" destOrd="0" presId="urn:microsoft.com/office/officeart/2018/5/layout/CenteredIconLabelDescriptionList"/>
    <dgm:cxn modelId="{9F423C46-E973-470C-95A4-DA7B9FBDA973}" type="presParOf" srcId="{D2DBBA05-A379-435C-94BA-80C2CBEF9357}" destId="{C121AD0A-6A1A-49E3-8D65-C24E1CFAE956}" srcOrd="2" destOrd="0" presId="urn:microsoft.com/office/officeart/2018/5/layout/CenteredIconLabelDescriptionList"/>
    <dgm:cxn modelId="{E5CBE750-EB8B-4ED9-A72A-D6BC13722423}" type="presParOf" srcId="{D2DBBA05-A379-435C-94BA-80C2CBEF9357}" destId="{6FA58B5A-4ABA-4A0C-BBE5-886AAA759972}" srcOrd="3" destOrd="0" presId="urn:microsoft.com/office/officeart/2018/5/layout/CenteredIconLabelDescriptionList"/>
    <dgm:cxn modelId="{7638DBDE-2670-45C8-AEB5-12BAF1A5D158}" type="presParOf" srcId="{D2DBBA05-A379-435C-94BA-80C2CBEF9357}" destId="{5C890CB3-FA4A-47C8-BFB7-5F57B3D33B4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F0B2B7-EA1A-45E4-B8B1-C476C1A21449}">
      <dsp:nvSpPr>
        <dsp:cNvPr id="0" name=""/>
        <dsp:cNvSpPr/>
      </dsp:nvSpPr>
      <dsp:spPr>
        <a:xfrm>
          <a:off x="757622" y="1247241"/>
          <a:ext cx="812109" cy="8121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BB1876-1049-4829-8B98-A155DCD7294E}">
      <dsp:nvSpPr>
        <dsp:cNvPr id="0" name=""/>
        <dsp:cNvSpPr/>
      </dsp:nvSpPr>
      <dsp:spPr>
        <a:xfrm>
          <a:off x="3520" y="2147111"/>
          <a:ext cx="2320312" cy="34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DE" sz="1600" kern="1200" dirty="0"/>
            <a:t>Arbeitsspeicher:</a:t>
          </a:r>
          <a:endParaRPr lang="en-US" sz="1600" kern="1200" dirty="0"/>
        </a:p>
      </dsp:txBody>
      <dsp:txXfrm>
        <a:off x="3520" y="2147111"/>
        <a:ext cx="2320312" cy="348046"/>
      </dsp:txXfrm>
    </dsp:sp>
    <dsp:sp modelId="{7886A306-EF32-417A-8CAB-8C339145CE5B}">
      <dsp:nvSpPr>
        <dsp:cNvPr id="0" name=""/>
        <dsp:cNvSpPr/>
      </dsp:nvSpPr>
      <dsp:spPr>
        <a:xfrm>
          <a:off x="3520" y="2535977"/>
          <a:ext cx="2320312" cy="752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200" kern="1200"/>
            <a:t>16 GB DDR4 ECC</a:t>
          </a:r>
          <a:endParaRPr lang="en-US" sz="1200" kern="1200"/>
        </a:p>
      </dsp:txBody>
      <dsp:txXfrm>
        <a:off x="3520" y="2535977"/>
        <a:ext cx="2320312" cy="752205"/>
      </dsp:txXfrm>
    </dsp:sp>
    <dsp:sp modelId="{957F8F6A-CA8E-4FA2-97CE-42415CFDB986}">
      <dsp:nvSpPr>
        <dsp:cNvPr id="0" name=""/>
        <dsp:cNvSpPr/>
      </dsp:nvSpPr>
      <dsp:spPr>
        <a:xfrm>
          <a:off x="3483989" y="1247241"/>
          <a:ext cx="812109" cy="8121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02C615-C508-4905-8765-60F84790A344}">
      <dsp:nvSpPr>
        <dsp:cNvPr id="0" name=""/>
        <dsp:cNvSpPr/>
      </dsp:nvSpPr>
      <dsp:spPr>
        <a:xfrm>
          <a:off x="2729888" y="2147111"/>
          <a:ext cx="2320312" cy="34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DE" sz="1600" kern="1200"/>
            <a:t>Speicher:</a:t>
          </a:r>
          <a:endParaRPr lang="en-US" sz="1600" kern="1200"/>
        </a:p>
      </dsp:txBody>
      <dsp:txXfrm>
        <a:off x="2729888" y="2147111"/>
        <a:ext cx="2320312" cy="348046"/>
      </dsp:txXfrm>
    </dsp:sp>
    <dsp:sp modelId="{9F0EE9AE-0411-4208-89E3-CE33E57E94D8}">
      <dsp:nvSpPr>
        <dsp:cNvPr id="0" name=""/>
        <dsp:cNvSpPr/>
      </dsp:nvSpPr>
      <dsp:spPr>
        <a:xfrm>
          <a:off x="2729888" y="2535977"/>
          <a:ext cx="2320312" cy="752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200" kern="1200"/>
            <a:t>480 GB SAS</a:t>
          </a:r>
          <a:endParaRPr lang="en-US" sz="1200" kern="1200"/>
        </a:p>
      </dsp:txBody>
      <dsp:txXfrm>
        <a:off x="2729888" y="2535977"/>
        <a:ext cx="2320312" cy="752205"/>
      </dsp:txXfrm>
    </dsp:sp>
    <dsp:sp modelId="{84D513C2-1819-4570-A966-A6FB403DD4C9}">
      <dsp:nvSpPr>
        <dsp:cNvPr id="0" name=""/>
        <dsp:cNvSpPr/>
      </dsp:nvSpPr>
      <dsp:spPr>
        <a:xfrm>
          <a:off x="6210356" y="1247241"/>
          <a:ext cx="812109" cy="8121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6DA70D-A460-4ACC-A3A3-82AC0FB6F938}">
      <dsp:nvSpPr>
        <dsp:cNvPr id="0" name=""/>
        <dsp:cNvSpPr/>
      </dsp:nvSpPr>
      <dsp:spPr>
        <a:xfrm>
          <a:off x="5456255" y="2147111"/>
          <a:ext cx="2320312" cy="34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DE" sz="1600" kern="1200" dirty="0"/>
            <a:t>CPU:</a:t>
          </a:r>
          <a:endParaRPr lang="en-US" sz="1600" kern="1200" dirty="0"/>
        </a:p>
      </dsp:txBody>
      <dsp:txXfrm>
        <a:off x="5456255" y="2147111"/>
        <a:ext cx="2320312" cy="348046"/>
      </dsp:txXfrm>
    </dsp:sp>
    <dsp:sp modelId="{A8C150BE-1B5B-4E03-A589-A8864797742D}">
      <dsp:nvSpPr>
        <dsp:cNvPr id="0" name=""/>
        <dsp:cNvSpPr/>
      </dsp:nvSpPr>
      <dsp:spPr>
        <a:xfrm>
          <a:off x="5456255" y="2535977"/>
          <a:ext cx="2320312" cy="752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200" kern="1200" dirty="0"/>
            <a:t>4 CPU-Kerne: </a:t>
          </a:r>
          <a:r>
            <a:rPr lang="en-US" sz="1200" kern="1200" dirty="0"/>
            <a:t>Intel® Xeon® Gold 6230</a:t>
          </a:r>
        </a:p>
      </dsp:txBody>
      <dsp:txXfrm>
        <a:off x="5456255" y="2535977"/>
        <a:ext cx="2320312" cy="752205"/>
      </dsp:txXfrm>
    </dsp:sp>
    <dsp:sp modelId="{39355903-4B10-4B96-B826-85E25760EADD}">
      <dsp:nvSpPr>
        <dsp:cNvPr id="0" name=""/>
        <dsp:cNvSpPr/>
      </dsp:nvSpPr>
      <dsp:spPr>
        <a:xfrm>
          <a:off x="8936724" y="1247241"/>
          <a:ext cx="812109" cy="8121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21AD0A-6A1A-49E3-8D65-C24E1CFAE956}">
      <dsp:nvSpPr>
        <dsp:cNvPr id="0" name=""/>
        <dsp:cNvSpPr/>
      </dsp:nvSpPr>
      <dsp:spPr>
        <a:xfrm>
          <a:off x="8182622" y="2147111"/>
          <a:ext cx="2320312" cy="34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Netzwerkgeschwindigkeit:</a:t>
          </a:r>
        </a:p>
      </dsp:txBody>
      <dsp:txXfrm>
        <a:off x="8182622" y="2147111"/>
        <a:ext cx="2320312" cy="348046"/>
      </dsp:txXfrm>
    </dsp:sp>
    <dsp:sp modelId="{5C890CB3-FA4A-47C8-BFB7-5F57B3D33B47}">
      <dsp:nvSpPr>
        <dsp:cNvPr id="0" name=""/>
        <dsp:cNvSpPr/>
      </dsp:nvSpPr>
      <dsp:spPr>
        <a:xfrm>
          <a:off x="8182622" y="2535977"/>
          <a:ext cx="2320312" cy="752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200" kern="1200" dirty="0"/>
            <a:t>~ 1 G</a:t>
          </a:r>
          <a:r>
            <a:rPr lang="en-US" sz="1200" kern="1200" dirty="0"/>
            <a:t>B</a:t>
          </a:r>
          <a:r>
            <a:rPr lang="en-DE" sz="1200" kern="1200" dirty="0"/>
            <a:t>it/s Download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200" kern="1200" dirty="0"/>
            <a:t>~ 0,5 G</a:t>
          </a:r>
          <a:r>
            <a:rPr lang="en-US" sz="1200" kern="1200" dirty="0"/>
            <a:t>Bit/s Upload</a:t>
          </a:r>
        </a:p>
      </dsp:txBody>
      <dsp:txXfrm>
        <a:off x="8182622" y="2535977"/>
        <a:ext cx="2320312" cy="7522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E9CA5-A91B-498E-B14A-F41E1F9E8987}" type="datetimeFigureOut">
              <a:rPr lang="de-DE" smtClean="0"/>
              <a:t>28.04.2021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7A3C70-E0FE-4BCF-918C-399DC2046FB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9503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Jeannine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0552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8DB1BF-A85E-4376-9054-4EF197B49266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3336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2306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7951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45998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04184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03748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8893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65935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  <a:p>
            <a:r>
              <a:rPr lang="de-DE" dirty="0"/>
              <a:t>Uniprojekt, genommen was wir kannten, kostenlos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55198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2586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Jeannine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74368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7972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64967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92755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92560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68651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33187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2304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00835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93706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8970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Jeannine</a:t>
            </a:r>
          </a:p>
          <a:p>
            <a:r>
              <a:rPr lang="de-DE" dirty="0"/>
              <a:t>Gebühren bei Börse für die Orders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17253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76154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30659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0735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25035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4568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19061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00109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36185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 (Bild anpassen)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5295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</a:t>
            </a:r>
          </a:p>
          <a:p>
            <a:r>
              <a:rPr lang="de-DE" dirty="0"/>
              <a:t>Welche Features priorisiert</a:t>
            </a:r>
          </a:p>
          <a:p>
            <a:r>
              <a:rPr lang="de-DE" dirty="0"/>
              <a:t>Wie entschieden was möglich/nicht möglich</a:t>
            </a:r>
          </a:p>
          <a:p>
            <a:r>
              <a:rPr lang="de-DE" dirty="0"/>
              <a:t>Was konnte nicht umgesetzt werden</a:t>
            </a:r>
          </a:p>
          <a:p>
            <a:r>
              <a:rPr lang="de-DE" dirty="0"/>
              <a:t>Bugfixes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1355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Jeannine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94446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 oder Nico?</a:t>
            </a:r>
          </a:p>
          <a:p>
            <a:r>
              <a:rPr lang="de-DE" dirty="0"/>
              <a:t>Zwischen Gruppen</a:t>
            </a:r>
          </a:p>
          <a:p>
            <a:r>
              <a:rPr lang="de-DE" dirty="0"/>
              <a:t>Alle Abhängig von uns </a:t>
            </a:r>
            <a:r>
              <a:rPr lang="de-DE" dirty="0">
                <a:sym typeface="Wingdings" panose="05000000000000000000" pitchFamily="2" charset="2"/>
              </a:rPr>
              <a:t> anfangs viel gearbeitet um Handel zu ermöglichen</a:t>
            </a:r>
          </a:p>
          <a:p>
            <a:r>
              <a:rPr lang="de-DE" dirty="0">
                <a:sym typeface="Wingdings" panose="05000000000000000000" pitchFamily="2" charset="2"/>
              </a:rPr>
              <a:t>Support-themen wenn Bugs oder Fragen</a:t>
            </a:r>
          </a:p>
          <a:p>
            <a:r>
              <a:rPr lang="de-DE" dirty="0">
                <a:sym typeface="Wingdings" panose="05000000000000000000" pitchFamily="2" charset="2"/>
              </a:rPr>
              <a:t>Token erstelle  entscheiden wer Broker sein darf </a:t>
            </a:r>
          </a:p>
          <a:p>
            <a:r>
              <a:rPr lang="de-DE" dirty="0">
                <a:sym typeface="Wingdings" panose="05000000000000000000" pitchFamily="2" charset="2"/>
              </a:rPr>
              <a:t>Gebühren!</a:t>
            </a:r>
          </a:p>
          <a:p>
            <a:r>
              <a:rPr lang="de-DE" dirty="0">
                <a:sym typeface="Wingdings" panose="05000000000000000000" pitchFamily="2" charset="2"/>
              </a:rPr>
              <a:t>Liquiditätsspender ermöglicht (als Beispiel)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32547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02770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80602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48542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57906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29716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49228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100 Stunden Selbststudium? </a:t>
            </a:r>
            <a:r>
              <a:rPr lang="de-DE" dirty="0">
                <a:sym typeface="Wingdings" panose="05000000000000000000" pitchFamily="2" charset="2"/>
              </a:rPr>
              <a:t> 75h * 21 = 1575</a:t>
            </a:r>
            <a:endParaRPr lang="de-DE" dirty="0"/>
          </a:p>
          <a:p>
            <a:r>
              <a:rPr lang="de-DE" dirty="0"/>
              <a:t>Wären bei 4 Gruppen 136,5 h pro Gruppe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33686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Teameinteilung, Anweisungen, Überblick, Lastenheft? </a:t>
            </a:r>
            <a:r>
              <a:rPr lang="de-DE" dirty="0">
                <a:sym typeface="Wingdings" panose="05000000000000000000" pitchFamily="2" charset="2"/>
              </a:rPr>
              <a:t> DHBW Kommunikation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Umfang zu groß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795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Jeannine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2656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Jeannine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9285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Jeannine</a:t>
            </a:r>
          </a:p>
          <a:p>
            <a:r>
              <a:rPr lang="de-DE" dirty="0"/>
              <a:t>Wie Konflikte geklärt?</a:t>
            </a:r>
          </a:p>
          <a:p>
            <a:r>
              <a:rPr lang="de-DE" dirty="0"/>
              <a:t>Methoden?</a:t>
            </a:r>
          </a:p>
          <a:p>
            <a:r>
              <a:rPr lang="de-DE" dirty="0"/>
              <a:t>Arbeit der Teilgruppen nochmal jede Gruppe einzeln vorstellen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6122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Jeannine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468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535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A3716-CDE4-4957-B7AE-A6D6AD9B96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2727" y="1787382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de-DE" dirty="0"/>
              <a:t>Projekt </a:t>
            </a:r>
            <a:r>
              <a:rPr lang="de-DE" dirty="0" err="1"/>
              <a:t>Tradingtool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Moonstonks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9D2B135-EA49-4D5F-B489-F27F31B192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2727" y="4304074"/>
            <a:ext cx="7795491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Abschlusspräsentation</a:t>
            </a:r>
          </a:p>
          <a:p>
            <a:r>
              <a:rPr lang="de-DE" dirty="0"/>
              <a:t>WWI 18 SEA/C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BCFAE95-7154-4197-AB96-0E952EBA2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8F432-4A7F-4508-AC35-F9E32325F16F}" type="datetime1">
              <a:rPr lang="de-DE" smtClean="0"/>
              <a:t>28.04.2021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DEC51D-8430-4583-BF85-0BF42003D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174FBF-7464-41FC-9208-2A3462F67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E729F03-CF81-4095-A215-5DCBB48E86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947" y="92363"/>
            <a:ext cx="3595053" cy="359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0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3C0BB39-09D1-4BB9-96DC-DDDBFC832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A075F-B774-48E5-84CC-D453B7D8A202}" type="datetime1">
              <a:rPr lang="de-DE" smtClean="0"/>
              <a:t>28.04.2021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E9DD576-D8A8-4F38-9DC3-279D8EB13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390CA83-6668-43B8-B030-813057E3B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20" y="5721833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99E597-A757-483F-AB8B-8CFB81A95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C8E4CB9F-243C-4156-9AA2-01A91AA16573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5322A67-A079-4C89-B833-2A7DD68867B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068339" y="327991"/>
            <a:ext cx="2206487" cy="7026966"/>
          </a:xfrm>
          <a:prstGeom prst="line">
            <a:avLst/>
          </a:prstGeom>
          <a:ln w="28575">
            <a:solidFill>
              <a:schemeClr val="tx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516BA61-8C48-4E3A-BB6F-139A99280A7B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16209" y="-298173"/>
            <a:ext cx="1520687" cy="7653130"/>
          </a:xfrm>
          <a:prstGeom prst="line">
            <a:avLst/>
          </a:prstGeom>
          <a:ln w="50800">
            <a:solidFill>
              <a:schemeClr val="tx1">
                <a:lumMod val="85000"/>
                <a:alpha val="52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B55E524-381D-471E-A072-EC2FF51B090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1002478" y="-149086"/>
            <a:ext cx="192433" cy="7504043"/>
          </a:xfrm>
          <a:prstGeom prst="line">
            <a:avLst/>
          </a:prstGeom>
          <a:ln w="50800">
            <a:solidFill>
              <a:schemeClr val="tx1">
                <a:lumMod val="85000"/>
                <a:alpha val="28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389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A12284-522E-465F-9DE0-D888BA5BC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CA9D31-2736-419D-BB8D-9943BE29E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6205D6B-32EA-44EB-B09F-01EC37B3BA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698EED-9952-4EE3-83AE-D7FB64430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D66A-7972-40F5-8DE2-9FE149108A24}" type="datetime1">
              <a:rPr lang="de-DE" smtClean="0"/>
              <a:t>28.04.2021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FCADEC6-35BE-4AE6-A74C-4E39EFE4A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64AA1490-CFF3-46EC-BB99-272B1FD7ED17}"/>
              </a:ext>
            </a:extLst>
          </p:cNvPr>
          <p:cNvSpPr/>
          <p:nvPr userDrawn="1"/>
        </p:nvSpPr>
        <p:spPr>
          <a:xfrm rot="3478380">
            <a:off x="8106560" y="-181381"/>
            <a:ext cx="7069410" cy="3122881"/>
          </a:xfrm>
          <a:custGeom>
            <a:avLst/>
            <a:gdLst>
              <a:gd name="connsiteX0" fmla="*/ 0 w 7069410"/>
              <a:gd name="connsiteY0" fmla="*/ 3122881 h 3122881"/>
              <a:gd name="connsiteX1" fmla="*/ 2076992 w 7069410"/>
              <a:gd name="connsiteY1" fmla="*/ 0 h 3122881"/>
              <a:gd name="connsiteX2" fmla="*/ 7069410 w 7069410"/>
              <a:gd name="connsiteY2" fmla="*/ 3122881 h 312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69410" h="3122881">
                <a:moveTo>
                  <a:pt x="0" y="3122881"/>
                </a:moveTo>
                <a:lnTo>
                  <a:pt x="2076992" y="0"/>
                </a:lnTo>
                <a:lnTo>
                  <a:pt x="7069410" y="3122881"/>
                </a:lnTo>
                <a:close/>
              </a:path>
            </a:pathLst>
          </a:custGeom>
          <a:solidFill>
            <a:srgbClr val="7A7474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DC518DC-A3FE-4A25-9E86-4E8BDEB75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20" y="5721833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E99A7DD0-0049-4659-A215-BA4485A75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C8E4CB9F-243C-4156-9AA2-01A91AA1657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D3780A12-7FF5-446C-A153-A0FEEFF0FA67}"/>
              </a:ext>
            </a:extLst>
          </p:cNvPr>
          <p:cNvSpPr/>
          <p:nvPr userDrawn="1"/>
        </p:nvSpPr>
        <p:spPr>
          <a:xfrm rot="3466656">
            <a:off x="8626173" y="-930483"/>
            <a:ext cx="6047823" cy="2530672"/>
          </a:xfrm>
          <a:custGeom>
            <a:avLst/>
            <a:gdLst>
              <a:gd name="connsiteX0" fmla="*/ 0 w 6047823"/>
              <a:gd name="connsiteY0" fmla="*/ 2530672 h 2530672"/>
              <a:gd name="connsiteX1" fmla="*/ 2032667 w 6047823"/>
              <a:gd name="connsiteY1" fmla="*/ 0 h 2530672"/>
              <a:gd name="connsiteX2" fmla="*/ 6047823 w 6047823"/>
              <a:gd name="connsiteY2" fmla="*/ 2530672 h 253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47823" h="2530672">
                <a:moveTo>
                  <a:pt x="0" y="2530672"/>
                </a:moveTo>
                <a:lnTo>
                  <a:pt x="2032667" y="0"/>
                </a:lnTo>
                <a:lnTo>
                  <a:pt x="6047823" y="2530672"/>
                </a:lnTo>
                <a:close/>
              </a:path>
            </a:pathLst>
          </a:custGeom>
          <a:solidFill>
            <a:srgbClr val="54505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13124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5D1776-6113-4782-BBC7-DBCF75F1F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D2B88BF-C285-401D-8287-4E8CC4A821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BD20151-9883-40AB-879B-FFB28EFB99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4D758E2-330A-4A9B-BCB9-C862D7EA6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BF41B-80F9-432F-ABF0-1CD8880605F8}" type="datetime1">
              <a:rPr lang="de-DE" smtClean="0"/>
              <a:t>28.04.2021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C38BF58-1A30-49CC-A096-DAC31D4FB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33107EC-73AF-4940-B351-6D60859675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20" y="5721833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A4B29513-E0E9-4FA4-AD06-4A226790A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C8E4CB9F-243C-4156-9AA2-01A91AA1657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B541CA22-57AC-4045-9107-CFBB36A4DBE8}"/>
              </a:ext>
            </a:extLst>
          </p:cNvPr>
          <p:cNvSpPr/>
          <p:nvPr userDrawn="1"/>
        </p:nvSpPr>
        <p:spPr>
          <a:xfrm rot="18257555">
            <a:off x="-6085514" y="239480"/>
            <a:ext cx="11541020" cy="5124616"/>
          </a:xfrm>
          <a:custGeom>
            <a:avLst/>
            <a:gdLst>
              <a:gd name="connsiteX0" fmla="*/ 388878 w 11541020"/>
              <a:gd name="connsiteY0" fmla="*/ 4633352 h 5124616"/>
              <a:gd name="connsiteX1" fmla="*/ 723903 w 11541020"/>
              <a:gd name="connsiteY1" fmla="*/ 5124616 h 5124616"/>
              <a:gd name="connsiteX2" fmla="*/ 0 w 11541020"/>
              <a:gd name="connsiteY2" fmla="*/ 5124616 h 5124616"/>
              <a:gd name="connsiteX3" fmla="*/ 11541020 w 11541020"/>
              <a:gd name="connsiteY3" fmla="*/ 5124616 h 5124616"/>
              <a:gd name="connsiteX4" fmla="*/ 2366920 w 11541020"/>
              <a:gd name="connsiteY4" fmla="*/ 5124616 h 5124616"/>
              <a:gd name="connsiteX5" fmla="*/ 8245339 w 11541020"/>
              <a:gd name="connsiteY5" fmla="*/ 1115745 h 5124616"/>
              <a:gd name="connsiteX6" fmla="*/ 7484441 w 11541020"/>
              <a:gd name="connsiteY6" fmla="*/ 0 h 5124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41020" h="5124616">
                <a:moveTo>
                  <a:pt x="388878" y="4633352"/>
                </a:moveTo>
                <a:lnTo>
                  <a:pt x="723903" y="5124616"/>
                </a:lnTo>
                <a:lnTo>
                  <a:pt x="0" y="5124616"/>
                </a:lnTo>
                <a:close/>
                <a:moveTo>
                  <a:pt x="11541020" y="5124616"/>
                </a:moveTo>
                <a:lnTo>
                  <a:pt x="2366920" y="5124616"/>
                </a:lnTo>
                <a:lnTo>
                  <a:pt x="8245339" y="1115745"/>
                </a:lnTo>
                <a:lnTo>
                  <a:pt x="7484441" y="0"/>
                </a:lnTo>
                <a:close/>
              </a:path>
            </a:pathLst>
          </a:custGeom>
          <a:solidFill>
            <a:srgbClr val="7A7474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A367106A-01B6-48A1-80C9-FD1996152330}"/>
              </a:ext>
            </a:extLst>
          </p:cNvPr>
          <p:cNvSpPr/>
          <p:nvPr userDrawn="1"/>
        </p:nvSpPr>
        <p:spPr>
          <a:xfrm rot="18171904">
            <a:off x="-2958113" y="-55383"/>
            <a:ext cx="6429979" cy="2792481"/>
          </a:xfrm>
          <a:custGeom>
            <a:avLst/>
            <a:gdLst>
              <a:gd name="connsiteX0" fmla="*/ 6429979 w 6429979"/>
              <a:gd name="connsiteY0" fmla="*/ 2792481 h 2792481"/>
              <a:gd name="connsiteX1" fmla="*/ 0 w 6429979"/>
              <a:gd name="connsiteY1" fmla="*/ 2792481 h 2792481"/>
              <a:gd name="connsiteX2" fmla="*/ 4322294 w 6429979"/>
              <a:gd name="connsiteY2" fmla="*/ 0 h 279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29979" h="2792481">
                <a:moveTo>
                  <a:pt x="6429979" y="2792481"/>
                </a:moveTo>
                <a:lnTo>
                  <a:pt x="0" y="2792481"/>
                </a:lnTo>
                <a:lnTo>
                  <a:pt x="4322294" y="0"/>
                </a:lnTo>
                <a:close/>
              </a:path>
            </a:pathLst>
          </a:custGeom>
          <a:solidFill>
            <a:srgbClr val="54505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019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898814-12AA-4EEE-94EC-509947C7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DF3E8CF-98EF-44A4-816D-92EF3448E3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7E2B94-8306-4F0A-A9B5-6D34EFF81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29A6B-DCD4-467C-ADB7-AFBE223CF175}" type="datetime1">
              <a:rPr lang="de-DE" smtClean="0"/>
              <a:t>28.04.2021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D5E4669-C854-4233-9F20-27ADF17AD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BBE3AFB-48A7-4EF5-BA62-120E5EB1DE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20" y="5721833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4B714126-23C7-4784-9D43-F35A5ACAA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C8E4CB9F-243C-4156-9AA2-01A91AA1657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13130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EE1AE4E-FBE6-4249-A438-47F7ACA677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FF32670-A7CB-4F68-ACA1-96C8F193C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932F38-B64E-4559-A0EB-BEA52A962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D8ADE-19B6-4E92-93A0-E763A14B48E5}" type="datetime1">
              <a:rPr lang="de-DE" smtClean="0"/>
              <a:t>28.04.2021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3CD269-B0BB-4764-8F8D-7D8BDC1B5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6E0DDA4-3F43-460A-9167-7BDCA66BB2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20" y="5721833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48F8790B-8520-4228-9710-7FDBF5F9C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C8E4CB9F-243C-4156-9AA2-01A91AA1657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9814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BCB1F4-05AA-40FE-8A20-C175A8BA8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5BE152E-FA64-4980-9F90-3E9847EE51E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1249527" y="-1335505"/>
            <a:ext cx="1636294" cy="5089358"/>
          </a:xfrm>
          <a:prstGeom prst="line">
            <a:avLst/>
          </a:prstGeom>
          <a:ln w="28575">
            <a:solidFill>
              <a:schemeClr val="tx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EB0C948-D630-4AEB-9B36-710A7A6C7E3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9673389" y="-1371599"/>
            <a:ext cx="3477128" cy="3597442"/>
          </a:xfrm>
          <a:prstGeom prst="line">
            <a:avLst/>
          </a:prstGeom>
          <a:ln w="50800">
            <a:solidFill>
              <a:schemeClr val="tx1">
                <a:lumMod val="85000"/>
                <a:alpha val="52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4EB281FA-BF14-453A-BA7D-6365BEC5421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7303169" y="-1335503"/>
            <a:ext cx="6304547" cy="3200398"/>
          </a:xfrm>
          <a:prstGeom prst="line">
            <a:avLst/>
          </a:prstGeom>
          <a:ln w="50800">
            <a:solidFill>
              <a:schemeClr val="tx1">
                <a:lumMod val="85000"/>
                <a:alpha val="28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9C5DDB26-583C-4245-98E5-D831EBDEDB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6" y="82394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9BDA78CF-71D1-43FC-BAAC-CBD53C99D689}"/>
              </a:ext>
            </a:extLst>
          </p:cNvPr>
          <p:cNvSpPr txBox="1">
            <a:spLocks/>
          </p:cNvSpPr>
          <p:nvPr userDrawn="1"/>
        </p:nvSpPr>
        <p:spPr>
          <a:xfrm>
            <a:off x="304799" y="463221"/>
            <a:ext cx="5102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70018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97CF4B-CF15-48FD-A3ED-79D6F08B60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AD2C13D-9549-4134-BEE0-6A54A5DD46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483B1E-524C-4954-A1CA-BEB7FA42F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792B-B29A-46F4-A9CE-0674F4B5D41F}" type="datetimeFigureOut">
              <a:rPr lang="de-DE" smtClean="0"/>
              <a:t>28.04.2021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D1E1906-4E7E-4D16-836B-41EC27E8F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95125D1-BE3F-43C9-B94E-44536A613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2847-B6FF-4066-99A2-C16A947437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3912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2145FB-12A5-4318-8571-4C9958628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24A122-6C3A-434E-8EE5-0723D47A6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21AE9F-8C06-4497-91A7-8E1B69F3F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792B-B29A-46F4-A9CE-0674F4B5D41F}" type="datetimeFigureOut">
              <a:rPr lang="de-DE" smtClean="0"/>
              <a:t>28.04.2021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5F1426-AC05-404B-9DEC-2B1D3CC12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D178F5-E073-4318-B849-BB179146A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2847-B6FF-4066-99A2-C16A947437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32518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4C1CAD-BE98-4CFA-91C1-5C6CC6465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54EDB41-22AD-4A43-AE35-B21D16218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4979CD-D0F6-442E-8B1B-889F01886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792B-B29A-46F4-A9CE-0674F4B5D41F}" type="datetimeFigureOut">
              <a:rPr lang="de-DE" smtClean="0"/>
              <a:t>28.04.2021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04ACE3-5B18-4C8D-8A3A-9D937F9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D0C998-4E0E-4545-8549-C89191103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2847-B6FF-4066-99A2-C16A947437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47192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50BA7C-F028-401D-9677-6A6DFE8A9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872213-6C7A-4953-BCC6-1A3A4CE586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885EF03-F252-43A5-9A85-90DCCB8952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B389383-02B4-46B7-BBF8-F4D1BBA9A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792B-B29A-46F4-A9CE-0674F4B5D41F}" type="datetimeFigureOut">
              <a:rPr lang="de-DE" smtClean="0"/>
              <a:t>28.04.2021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AD8120C-1C4A-44D2-8FC8-4748C7149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49B2271-4E6A-4AA2-9082-1FF31979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2847-B6FF-4066-99A2-C16A947437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0454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F17741-59D7-4F80-9ACF-385D235D4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E1EAEE-032B-4244-B4FD-9C6708283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B3D25B-7C9B-4A2C-943D-55A399546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7. April 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D76A3D-5509-4309-9175-446DB4CFB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306632E-5393-4872-B34D-C387301E7EA8}"/>
              </a:ext>
            </a:extLst>
          </p:cNvPr>
          <p:cNvCxnSpPr>
            <a:cxnSpLocks/>
          </p:cNvCxnSpPr>
          <p:nvPr userDrawn="1"/>
        </p:nvCxnSpPr>
        <p:spPr>
          <a:xfrm flipV="1">
            <a:off x="10068339" y="327991"/>
            <a:ext cx="2206487" cy="7026966"/>
          </a:xfrm>
          <a:prstGeom prst="line">
            <a:avLst/>
          </a:prstGeom>
          <a:ln w="28575">
            <a:solidFill>
              <a:schemeClr val="tx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7E365B6A-6E9D-4C47-8BF9-3DE87F3A53CE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16209" y="-298173"/>
            <a:ext cx="1520687" cy="7653130"/>
          </a:xfrm>
          <a:prstGeom prst="line">
            <a:avLst/>
          </a:prstGeom>
          <a:ln w="50800">
            <a:solidFill>
              <a:schemeClr val="tx1">
                <a:lumMod val="85000"/>
                <a:alpha val="52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B48BB41-F715-4013-8AD8-2CB005E6E2D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1002478" y="-149086"/>
            <a:ext cx="192433" cy="7504043"/>
          </a:xfrm>
          <a:prstGeom prst="line">
            <a:avLst/>
          </a:prstGeom>
          <a:ln w="50800">
            <a:solidFill>
              <a:schemeClr val="tx1">
                <a:lumMod val="85000"/>
                <a:alpha val="28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6201078D-9D43-4104-AB4F-01D7F01C8F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20" y="5721833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37365B56-D96F-4640-ACAF-89E075C47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C8E4CB9F-243C-4156-9AA2-01A91AA1657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14854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FD957B-E2F2-4710-A34A-5695C9616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66C78A-E2E8-4437-AEBB-26D8F83E8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2D32786-60C3-4C80-928D-3C0EC3CC77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7244C91-11F1-47EC-B7DA-9F77834A98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AB17FB3-E38E-43B9-A4C8-66BA8A6E6B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5816DC0-2AAF-4260-8187-3B15FBA40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792B-B29A-46F4-A9CE-0674F4B5D41F}" type="datetimeFigureOut">
              <a:rPr lang="de-DE" smtClean="0"/>
              <a:t>28.04.2021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819E912-FF0F-44D2-A140-0347E1F67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BD641CA-6D98-442E-91C7-C866C95FB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2847-B6FF-4066-99A2-C16A947437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66030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DFA3DD-7C49-4D2B-A6DB-D63C25C0D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061EE36-ABF0-46BD-9786-F436CF587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792B-B29A-46F4-A9CE-0674F4B5D41F}" type="datetimeFigureOut">
              <a:rPr lang="de-DE" smtClean="0"/>
              <a:t>28.04.2021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8E560EE-B930-4AC5-924F-ACB8AD15B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34EBA9C-1296-4F3F-81C6-3D2DD17AA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2847-B6FF-4066-99A2-C16A947437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72108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5B6E62F-2761-4C0F-9FFB-C0C614A59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792B-B29A-46F4-A9CE-0674F4B5D41F}" type="datetimeFigureOut">
              <a:rPr lang="de-DE" smtClean="0"/>
              <a:t>28.04.2021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8D20F9E-F50A-4C6B-9684-02CCD5527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3CB3775-0E89-4D54-98EB-35C0B9848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2847-B6FF-4066-99A2-C16A947437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15035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332F14-464F-4471-901D-9F82F0955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42A11-DE84-41EB-A28D-A26834DB9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AEA35FE-518C-42B2-950A-844BDEEFC0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6F06B48-CA1F-4F4F-9E9C-93B92304D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792B-B29A-46F4-A9CE-0674F4B5D41F}" type="datetimeFigureOut">
              <a:rPr lang="de-DE" smtClean="0"/>
              <a:t>28.04.2021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95B7118-6F7C-4E81-810B-9718E2334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0B28603-D2FB-41AC-9672-5246E9272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2847-B6FF-4066-99A2-C16A947437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22341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193B6C-E5CF-45F5-ABC2-EF41A6020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50D5482-28DF-45F2-9AC2-718B53CB93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3836F79-2D35-48E7-AF7E-7EFB07E4B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19FEEC0-B275-4CDA-BDA0-A68C37A45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792B-B29A-46F4-A9CE-0674F4B5D41F}" type="datetimeFigureOut">
              <a:rPr lang="de-DE" smtClean="0"/>
              <a:t>28.04.2021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03056A-3734-4E26-ADC5-B375D5378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3938341-3C93-45A5-8AF9-05F0771F1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2847-B6FF-4066-99A2-C16A947437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63123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BED967-1789-4091-A4E5-AF4F89D3E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C1314D6-5C4F-4665-8BB1-D03860E08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8A3323-10EC-41A7-9F66-BC2C45D8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792B-B29A-46F4-A9CE-0674F4B5D41F}" type="datetimeFigureOut">
              <a:rPr lang="de-DE" smtClean="0"/>
              <a:t>28.04.2021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2916B2-F4CC-4020-B67F-772B2DDF1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B5A054-6EFC-4353-ADEF-536FF69CC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2847-B6FF-4066-99A2-C16A947437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23613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0527DCD-00D3-4F3C-9FB0-EB25EFAD98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6E7B422-39FE-4E58-9C3D-43044DCB28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360DA9A-EB2E-4D02-9857-04903A95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792B-B29A-46F4-A9CE-0674F4B5D41F}" type="datetimeFigureOut">
              <a:rPr lang="de-DE" smtClean="0"/>
              <a:t>28.04.2021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2D6D89C-8ACA-47F7-8032-3EA6D6385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D51B9C-E313-47E7-9AF4-100ED1DD1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2847-B6FF-4066-99A2-C16A947437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3632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E91358-A520-4EAA-9773-239228537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768F93C-2EBA-48D3-A639-0D38EB896C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5463F38-096D-42DC-B031-69F959DC47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B710682-14C4-4307-9DC4-41320F6644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C01A7A8-1E2D-4812-9CB7-54EF1C1EBD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98DDC7A-13A6-4B80-BE57-E1E0A8766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5A632-E71F-4C24-AF3F-F69EC1E9ABC2}" type="datetime1">
              <a:rPr lang="de-DE" smtClean="0"/>
              <a:t>28.04.2021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061E88F-F67A-4DA2-A983-DE5A3643A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C74E322-5E8C-434D-8F8E-6D4FBD4F9D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20" y="5721833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91BFFB9F-BF52-4572-986A-1D53A6A7E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C8E4CB9F-243C-4156-9AA2-01A91AA16573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5261B726-4CAE-47B4-A36C-852D72C9769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068339" y="327991"/>
            <a:ext cx="2206487" cy="7026966"/>
          </a:xfrm>
          <a:prstGeom prst="line">
            <a:avLst/>
          </a:prstGeom>
          <a:ln w="28575">
            <a:solidFill>
              <a:schemeClr val="tx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5D392EE3-9B20-44FD-ACA8-0D7D5C63682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16209" y="-298173"/>
            <a:ext cx="1520687" cy="7653130"/>
          </a:xfrm>
          <a:prstGeom prst="line">
            <a:avLst/>
          </a:prstGeom>
          <a:ln w="50800">
            <a:solidFill>
              <a:schemeClr val="tx1">
                <a:lumMod val="85000"/>
                <a:alpha val="52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6955A5F6-75BF-4AE5-B400-FA76184BFBC8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1002478" y="-149086"/>
            <a:ext cx="192433" cy="7504043"/>
          </a:xfrm>
          <a:prstGeom prst="line">
            <a:avLst/>
          </a:prstGeom>
          <a:ln w="50800">
            <a:solidFill>
              <a:schemeClr val="tx1">
                <a:lumMod val="85000"/>
                <a:alpha val="28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158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4C2CFC-5E7F-478D-9C76-C736C6E48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D8B80-AC2F-4E0F-A3D1-77A1CA69D9FF}" type="datetime1">
              <a:rPr lang="de-DE" smtClean="0"/>
              <a:t>28.04.2021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3332F6-A70C-4142-9283-69909266E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0AC08BB8-1E00-4968-9BBB-D9A094CAC22A}"/>
              </a:ext>
            </a:extLst>
          </p:cNvPr>
          <p:cNvSpPr/>
          <p:nvPr userDrawn="1"/>
        </p:nvSpPr>
        <p:spPr>
          <a:xfrm>
            <a:off x="6293124" y="-387317"/>
            <a:ext cx="5992540" cy="7464287"/>
          </a:xfrm>
          <a:custGeom>
            <a:avLst/>
            <a:gdLst>
              <a:gd name="connsiteX0" fmla="*/ 5633831 w 5992540"/>
              <a:gd name="connsiteY0" fmla="*/ 0 h 7464287"/>
              <a:gd name="connsiteX1" fmla="*/ 5992540 w 5992540"/>
              <a:gd name="connsiteY1" fmla="*/ 475255 h 7464287"/>
              <a:gd name="connsiteX2" fmla="*/ 5992540 w 5992540"/>
              <a:gd name="connsiteY2" fmla="*/ 7464287 h 7464287"/>
              <a:gd name="connsiteX3" fmla="*/ 0 w 5992540"/>
              <a:gd name="connsiteY3" fmla="*/ 7464287 h 7464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2540" h="7464287">
                <a:moveTo>
                  <a:pt x="5633831" y="0"/>
                </a:moveTo>
                <a:lnTo>
                  <a:pt x="5992540" y="475255"/>
                </a:lnTo>
                <a:lnTo>
                  <a:pt x="5992540" y="7464287"/>
                </a:lnTo>
                <a:lnTo>
                  <a:pt x="0" y="7464287"/>
                </a:lnTo>
                <a:close/>
              </a:path>
            </a:pathLst>
          </a:custGeom>
          <a:solidFill>
            <a:srgbClr val="54505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31CE80E2-3B97-426A-82EE-0B909A76029E}"/>
              </a:ext>
            </a:extLst>
          </p:cNvPr>
          <p:cNvSpPr/>
          <p:nvPr userDrawn="1"/>
        </p:nvSpPr>
        <p:spPr>
          <a:xfrm>
            <a:off x="8269358" y="2144210"/>
            <a:ext cx="4127129" cy="5085160"/>
          </a:xfrm>
          <a:custGeom>
            <a:avLst/>
            <a:gdLst>
              <a:gd name="connsiteX0" fmla="*/ 4127129 w 4127129"/>
              <a:gd name="connsiteY0" fmla="*/ 0 h 5085160"/>
              <a:gd name="connsiteX1" fmla="*/ 4127129 w 4127129"/>
              <a:gd name="connsiteY1" fmla="*/ 5085160 h 5085160"/>
              <a:gd name="connsiteX2" fmla="*/ 0 w 4127129"/>
              <a:gd name="connsiteY2" fmla="*/ 5085160 h 508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129" h="5085160">
                <a:moveTo>
                  <a:pt x="4127129" y="0"/>
                </a:moveTo>
                <a:lnTo>
                  <a:pt x="4127129" y="5085160"/>
                </a:lnTo>
                <a:lnTo>
                  <a:pt x="0" y="5085160"/>
                </a:lnTo>
                <a:close/>
              </a:path>
            </a:pathLst>
          </a:custGeom>
          <a:solidFill>
            <a:srgbClr val="7A7474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D4457263-0E62-4FAF-B156-45182A4167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20" y="5721833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26" name="Foliennummernplatzhalter 5">
            <a:extLst>
              <a:ext uri="{FF2B5EF4-FFF2-40B4-BE49-F238E27FC236}">
                <a16:creationId xmlns:a16="http://schemas.microsoft.com/office/drawing/2014/main" id="{4DB35795-2F3A-42B9-A409-A6CB376F2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C8E4CB9F-243C-4156-9AA2-01A91AA1657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24951ABD-2BF2-4E63-86DC-D5E1743E2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3165B5E2-0F7B-4133-9B3B-824F5EFF7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61" y="1825625"/>
            <a:ext cx="10540678" cy="435133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974399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1E56A008-342C-406C-8193-D8E9658DB687}"/>
              </a:ext>
            </a:extLst>
          </p:cNvPr>
          <p:cNvSpPr/>
          <p:nvPr userDrawn="1"/>
        </p:nvSpPr>
        <p:spPr>
          <a:xfrm>
            <a:off x="6293124" y="-387317"/>
            <a:ext cx="5992540" cy="7464287"/>
          </a:xfrm>
          <a:custGeom>
            <a:avLst/>
            <a:gdLst>
              <a:gd name="connsiteX0" fmla="*/ 5633831 w 5992540"/>
              <a:gd name="connsiteY0" fmla="*/ 0 h 7464287"/>
              <a:gd name="connsiteX1" fmla="*/ 5992540 w 5992540"/>
              <a:gd name="connsiteY1" fmla="*/ 475255 h 7464287"/>
              <a:gd name="connsiteX2" fmla="*/ 5992540 w 5992540"/>
              <a:gd name="connsiteY2" fmla="*/ 7464287 h 7464287"/>
              <a:gd name="connsiteX3" fmla="*/ 0 w 5992540"/>
              <a:gd name="connsiteY3" fmla="*/ 7464287 h 7464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2540" h="7464287">
                <a:moveTo>
                  <a:pt x="5633831" y="0"/>
                </a:moveTo>
                <a:lnTo>
                  <a:pt x="5992540" y="475255"/>
                </a:lnTo>
                <a:lnTo>
                  <a:pt x="5992540" y="7464287"/>
                </a:lnTo>
                <a:lnTo>
                  <a:pt x="0" y="7464287"/>
                </a:lnTo>
                <a:close/>
              </a:path>
            </a:pathLst>
          </a:custGeom>
          <a:solidFill>
            <a:srgbClr val="54505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440CE736-957E-4DFA-982E-A95D710BA4C1}"/>
              </a:ext>
            </a:extLst>
          </p:cNvPr>
          <p:cNvSpPr/>
          <p:nvPr userDrawn="1"/>
        </p:nvSpPr>
        <p:spPr>
          <a:xfrm>
            <a:off x="8269358" y="2144210"/>
            <a:ext cx="4127129" cy="5085160"/>
          </a:xfrm>
          <a:custGeom>
            <a:avLst/>
            <a:gdLst>
              <a:gd name="connsiteX0" fmla="*/ 4127129 w 4127129"/>
              <a:gd name="connsiteY0" fmla="*/ 0 h 5085160"/>
              <a:gd name="connsiteX1" fmla="*/ 4127129 w 4127129"/>
              <a:gd name="connsiteY1" fmla="*/ 5085160 h 5085160"/>
              <a:gd name="connsiteX2" fmla="*/ 0 w 4127129"/>
              <a:gd name="connsiteY2" fmla="*/ 5085160 h 508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129" h="5085160">
                <a:moveTo>
                  <a:pt x="4127129" y="0"/>
                </a:moveTo>
                <a:lnTo>
                  <a:pt x="4127129" y="5085160"/>
                </a:lnTo>
                <a:lnTo>
                  <a:pt x="0" y="5085160"/>
                </a:lnTo>
                <a:close/>
              </a:path>
            </a:pathLst>
          </a:custGeom>
          <a:solidFill>
            <a:srgbClr val="7A7474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B47214-E45F-4792-A297-3BCFFF73B1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dirty="0"/>
              <a:t>Gruppe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C74A944-0C2C-4B18-9F91-4F2C3B586D4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Gruppenmitglieder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4C2CFC-5E7F-478D-9C76-C736C6E48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D8B80-AC2F-4E0F-A3D1-77A1CA69D9FF}" type="datetime1">
              <a:rPr lang="de-DE" smtClean="0"/>
              <a:t>28.04.2021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3332F6-A70C-4142-9283-69909266E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D4457263-0E62-4FAF-B156-45182A4167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20" y="5721833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26" name="Foliennummernplatzhalter 5">
            <a:extLst>
              <a:ext uri="{FF2B5EF4-FFF2-40B4-BE49-F238E27FC236}">
                <a16:creationId xmlns:a16="http://schemas.microsoft.com/office/drawing/2014/main" id="{4DB35795-2F3A-42B9-A409-A6CB376F2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C8E4CB9F-243C-4156-9AA2-01A91AA1657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512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263389-62CF-4BE4-BA91-B2DC366BE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6C4B6E-D44A-4A91-BD61-C8077AD7A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CCF58-6BF9-45B4-9C8E-0CFD46728249}" type="datetime1">
              <a:rPr lang="de-DE" smtClean="0"/>
              <a:t>28.04.2021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311F5D6-874E-494C-8D9B-9250C60D2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7F48D2B-A4A2-4066-BE13-3CDBE8AC2248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512506" y="599769"/>
            <a:ext cx="2179074" cy="6803921"/>
          </a:xfrm>
          <a:prstGeom prst="line">
            <a:avLst/>
          </a:prstGeom>
          <a:ln w="28575">
            <a:solidFill>
              <a:schemeClr val="tx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7F231BCD-30B1-41D8-A8EC-F483E927CCED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42450" y="-268359"/>
            <a:ext cx="1956618" cy="7983793"/>
          </a:xfrm>
          <a:prstGeom prst="line">
            <a:avLst/>
          </a:prstGeom>
          <a:ln w="50800">
            <a:solidFill>
              <a:schemeClr val="tx1">
                <a:lumMod val="85000"/>
                <a:alpha val="52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6099240-4672-4570-92F3-6A855DA9A564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44048" y="-198784"/>
            <a:ext cx="904568" cy="7435327"/>
          </a:xfrm>
          <a:prstGeom prst="line">
            <a:avLst/>
          </a:prstGeom>
          <a:ln w="50800">
            <a:solidFill>
              <a:schemeClr val="tx1">
                <a:lumMod val="85000"/>
                <a:alpha val="28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Grafik 22">
            <a:extLst>
              <a:ext uri="{FF2B5EF4-FFF2-40B4-BE49-F238E27FC236}">
                <a16:creationId xmlns:a16="http://schemas.microsoft.com/office/drawing/2014/main" id="{8BAA2023-FA47-40FA-B39E-CD41F8BA95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20" y="5721833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24" name="Foliennummernplatzhalter 5">
            <a:extLst>
              <a:ext uri="{FF2B5EF4-FFF2-40B4-BE49-F238E27FC236}">
                <a16:creationId xmlns:a16="http://schemas.microsoft.com/office/drawing/2014/main" id="{819A0E5B-436E-44B3-BC89-64D486C5E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C8E4CB9F-243C-4156-9AA2-01A91AA1657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3153F381-738A-4588-8A13-AB4874ABF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284326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263389-62CF-4BE4-BA91-B2DC366BE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936E06-9D48-4053-A6C7-4C03831FB7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110CCE3-E79E-4683-95B9-2F1CFE765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6C4B6E-D44A-4A91-BD61-C8077AD7A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CCF58-6BF9-45B4-9C8E-0CFD46728249}" type="datetime1">
              <a:rPr lang="de-DE" smtClean="0"/>
              <a:t>28.04.2021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311F5D6-874E-494C-8D9B-9250C60D2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7F48D2B-A4A2-4066-BE13-3CDBE8AC2248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512506" y="599769"/>
            <a:ext cx="2179074" cy="6803921"/>
          </a:xfrm>
          <a:prstGeom prst="line">
            <a:avLst/>
          </a:prstGeom>
          <a:ln w="28575">
            <a:solidFill>
              <a:schemeClr val="tx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7F231BCD-30B1-41D8-A8EC-F483E927CCED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42450" y="-268359"/>
            <a:ext cx="1956618" cy="7983793"/>
          </a:xfrm>
          <a:prstGeom prst="line">
            <a:avLst/>
          </a:prstGeom>
          <a:ln w="50800">
            <a:solidFill>
              <a:schemeClr val="tx1">
                <a:lumMod val="85000"/>
                <a:alpha val="52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6099240-4672-4570-92F3-6A855DA9A564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44048" y="-198784"/>
            <a:ext cx="904568" cy="7435327"/>
          </a:xfrm>
          <a:prstGeom prst="line">
            <a:avLst/>
          </a:prstGeom>
          <a:ln w="50800">
            <a:solidFill>
              <a:schemeClr val="tx1">
                <a:lumMod val="85000"/>
                <a:alpha val="28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Grafik 22">
            <a:extLst>
              <a:ext uri="{FF2B5EF4-FFF2-40B4-BE49-F238E27FC236}">
                <a16:creationId xmlns:a16="http://schemas.microsoft.com/office/drawing/2014/main" id="{8BAA2023-FA47-40FA-B39E-CD41F8BA95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20" y="5721833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24" name="Foliennummernplatzhalter 5">
            <a:extLst>
              <a:ext uri="{FF2B5EF4-FFF2-40B4-BE49-F238E27FC236}">
                <a16:creationId xmlns:a16="http://schemas.microsoft.com/office/drawing/2014/main" id="{819A0E5B-436E-44B3-BC89-64D486C5E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C8E4CB9F-243C-4156-9AA2-01A91AA1657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3176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m 8">
            <a:extLst>
              <a:ext uri="{FF2B5EF4-FFF2-40B4-BE49-F238E27FC236}">
                <a16:creationId xmlns:a16="http://schemas.microsoft.com/office/drawing/2014/main" id="{9E253A7D-28F8-486A-8760-E2BA77D954EE}"/>
              </a:ext>
            </a:extLst>
          </p:cNvPr>
          <p:cNvSpPr/>
          <p:nvPr userDrawn="1"/>
        </p:nvSpPr>
        <p:spPr>
          <a:xfrm>
            <a:off x="924529" y="0"/>
            <a:ext cx="8889357" cy="6857738"/>
          </a:xfrm>
          <a:prstGeom prst="parallelogram">
            <a:avLst/>
          </a:prstGeom>
          <a:solidFill>
            <a:srgbClr val="5450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DBB7DD3-1F52-4E03-8AF7-DF44E7D6C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  <a:endParaRPr lang="de-DE" dirty="0"/>
          </a:p>
        </p:txBody>
      </p:sp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0639037D-1AD3-4E7F-A1CD-93C54FB27789}"/>
              </a:ext>
            </a:extLst>
          </p:cNvPr>
          <p:cNvSpPr/>
          <p:nvPr userDrawn="1"/>
        </p:nvSpPr>
        <p:spPr>
          <a:xfrm>
            <a:off x="0" y="0"/>
            <a:ext cx="4305059" cy="6857738"/>
          </a:xfrm>
          <a:custGeom>
            <a:avLst/>
            <a:gdLst>
              <a:gd name="connsiteX0" fmla="*/ 0 w 4305059"/>
              <a:gd name="connsiteY0" fmla="*/ 0 h 6857738"/>
              <a:gd name="connsiteX1" fmla="*/ 4305059 w 4305059"/>
              <a:gd name="connsiteY1" fmla="*/ 0 h 6857738"/>
              <a:gd name="connsiteX2" fmla="*/ 2590625 w 4305059"/>
              <a:gd name="connsiteY2" fmla="*/ 6857738 h 6857738"/>
              <a:gd name="connsiteX3" fmla="*/ 0 w 4305059"/>
              <a:gd name="connsiteY3" fmla="*/ 6857738 h 6857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5059" h="6857738">
                <a:moveTo>
                  <a:pt x="0" y="0"/>
                </a:moveTo>
                <a:lnTo>
                  <a:pt x="4305059" y="0"/>
                </a:lnTo>
                <a:lnTo>
                  <a:pt x="2590625" y="6857738"/>
                </a:lnTo>
                <a:lnTo>
                  <a:pt x="0" y="6857738"/>
                </a:lnTo>
                <a:close/>
              </a:path>
            </a:pathLst>
          </a:custGeom>
          <a:solidFill>
            <a:srgbClr val="7A74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79CC6265-94D9-4AEF-909B-A954FB12F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B16C44-4811-4A7D-A56D-5D055F983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385EE10-46A6-4CE1-83A2-094A9E480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EF27729E-DB82-49CC-9892-3A8B8C0584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20" y="5721833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23" name="Foliennummernplatzhalter 5">
            <a:extLst>
              <a:ext uri="{FF2B5EF4-FFF2-40B4-BE49-F238E27FC236}">
                <a16:creationId xmlns:a16="http://schemas.microsoft.com/office/drawing/2014/main" id="{717AB925-2353-425D-93E3-2D0130CD03D4}"/>
              </a:ext>
            </a:extLst>
          </p:cNvPr>
          <p:cNvSpPr txBox="1">
            <a:spLocks/>
          </p:cNvSpPr>
          <p:nvPr userDrawn="1"/>
        </p:nvSpPr>
        <p:spPr>
          <a:xfrm>
            <a:off x="11373505" y="6102660"/>
            <a:ext cx="5102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5769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9CDD95A9-6409-4E85-B9EC-EABE8EE968C1}"/>
              </a:ext>
            </a:extLst>
          </p:cNvPr>
          <p:cNvSpPr/>
          <p:nvPr userDrawn="1"/>
        </p:nvSpPr>
        <p:spPr>
          <a:xfrm>
            <a:off x="6293124" y="-387317"/>
            <a:ext cx="5992540" cy="7464287"/>
          </a:xfrm>
          <a:custGeom>
            <a:avLst/>
            <a:gdLst>
              <a:gd name="connsiteX0" fmla="*/ 5633831 w 5992540"/>
              <a:gd name="connsiteY0" fmla="*/ 0 h 7464287"/>
              <a:gd name="connsiteX1" fmla="*/ 5992540 w 5992540"/>
              <a:gd name="connsiteY1" fmla="*/ 475255 h 7464287"/>
              <a:gd name="connsiteX2" fmla="*/ 5992540 w 5992540"/>
              <a:gd name="connsiteY2" fmla="*/ 7464287 h 7464287"/>
              <a:gd name="connsiteX3" fmla="*/ 0 w 5992540"/>
              <a:gd name="connsiteY3" fmla="*/ 7464287 h 7464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2540" h="7464287">
                <a:moveTo>
                  <a:pt x="5633831" y="0"/>
                </a:moveTo>
                <a:lnTo>
                  <a:pt x="5992540" y="475255"/>
                </a:lnTo>
                <a:lnTo>
                  <a:pt x="5992540" y="7464287"/>
                </a:lnTo>
                <a:lnTo>
                  <a:pt x="0" y="7464287"/>
                </a:lnTo>
                <a:close/>
              </a:path>
            </a:pathLst>
          </a:custGeom>
          <a:solidFill>
            <a:srgbClr val="54505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28FE9307-1830-4297-A639-EB1C18DC8678}"/>
              </a:ext>
            </a:extLst>
          </p:cNvPr>
          <p:cNvSpPr/>
          <p:nvPr userDrawn="1"/>
        </p:nvSpPr>
        <p:spPr>
          <a:xfrm>
            <a:off x="8269358" y="2144210"/>
            <a:ext cx="4127129" cy="5085160"/>
          </a:xfrm>
          <a:custGeom>
            <a:avLst/>
            <a:gdLst>
              <a:gd name="connsiteX0" fmla="*/ 4127129 w 4127129"/>
              <a:gd name="connsiteY0" fmla="*/ 0 h 5085160"/>
              <a:gd name="connsiteX1" fmla="*/ 4127129 w 4127129"/>
              <a:gd name="connsiteY1" fmla="*/ 5085160 h 5085160"/>
              <a:gd name="connsiteX2" fmla="*/ 0 w 4127129"/>
              <a:gd name="connsiteY2" fmla="*/ 5085160 h 508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129" h="5085160">
                <a:moveTo>
                  <a:pt x="4127129" y="0"/>
                </a:moveTo>
                <a:lnTo>
                  <a:pt x="4127129" y="5085160"/>
                </a:lnTo>
                <a:lnTo>
                  <a:pt x="0" y="5085160"/>
                </a:lnTo>
                <a:close/>
              </a:path>
            </a:pathLst>
          </a:custGeom>
          <a:solidFill>
            <a:srgbClr val="7A7474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FBF4F16-630A-4E49-ABE0-B8B8E9C96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4B8172C-78CC-4140-99B2-494E015C5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D15A2-3CCD-4B52-B9CD-22E762FA3D59}" type="datetime1">
              <a:rPr lang="de-DE" smtClean="0"/>
              <a:t>28.04.2021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E2581F1-973E-403A-9119-40AA740DE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2748C1C-3473-451D-97FA-7FC51AC94E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20" y="5721833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821D5D8A-AE63-4CC1-BD2A-9131FD410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C8E4CB9F-243C-4156-9AA2-01A91AA1657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1572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B35FB22-397D-49C3-A531-E3069F5DD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0F78C2-67E3-454E-9211-106A4F218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FB5D8C-5BDB-46E7-8AA0-6730A9D113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34F0E02-8976-4115-876F-11A4B4B01F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99D211-F8D0-4718-BD6E-2CBB64570A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8E4CB9F-243C-4156-9AA2-01A91AA1657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23735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1" r:id="rId4"/>
    <p:sldLayoutId id="2147483661" r:id="rId5"/>
    <p:sldLayoutId id="2147483652" r:id="rId6"/>
    <p:sldLayoutId id="2147483660" r:id="rId7"/>
    <p:sldLayoutId id="2147483662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7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365B08F-8C0C-4F23-8F0A-47DD208DC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F42B52-F330-4093-B599-DDFF13A82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C2915B-5EDE-4CBD-8118-E248B27E52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D792B-B29A-46F4-A9CE-0674F4B5D41F}" type="datetimeFigureOut">
              <a:rPr lang="de-DE" smtClean="0"/>
              <a:t>28.04.2021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5FEC40-7CD1-4F6A-8906-110C712A44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C7C0486-DF91-42D4-9F29-29CF34AA2D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D62847-B6FF-4066-99A2-C16A947437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334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9.svg"/><Relationship Id="rId7" Type="http://schemas.openxmlformats.org/officeDocument/2006/relationships/image" Target="../media/image4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7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29.svg"/><Relationship Id="rId7" Type="http://schemas.openxmlformats.org/officeDocument/2006/relationships/image" Target="../media/image49.png"/><Relationship Id="rId12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svg"/><Relationship Id="rId11" Type="http://schemas.openxmlformats.org/officeDocument/2006/relationships/image" Target="../media/image24.png"/><Relationship Id="rId5" Type="http://schemas.openxmlformats.org/officeDocument/2006/relationships/image" Target="../media/image39.png"/><Relationship Id="rId10" Type="http://schemas.openxmlformats.org/officeDocument/2006/relationships/image" Target="../media/image22.png"/><Relationship Id="rId4" Type="http://schemas.openxmlformats.org/officeDocument/2006/relationships/image" Target="../media/image30.png"/><Relationship Id="rId9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sv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svg"/><Relationship Id="rId4" Type="http://schemas.openxmlformats.org/officeDocument/2006/relationships/image" Target="../media/image58.svg"/><Relationship Id="rId9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6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6.png"/><Relationship Id="rId5" Type="http://schemas.openxmlformats.org/officeDocument/2006/relationships/image" Target="../media/image54.pn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6.png"/><Relationship Id="rId5" Type="http://schemas.openxmlformats.org/officeDocument/2006/relationships/image" Target="../media/image54.png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8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4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7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78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78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8.png"/><Relationship Id="rId4" Type="http://schemas.openxmlformats.org/officeDocument/2006/relationships/image" Target="../media/image79.png"/><Relationship Id="rId9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78.png"/><Relationship Id="rId7" Type="http://schemas.openxmlformats.org/officeDocument/2006/relationships/image" Target="../media/image86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1.png"/><Relationship Id="rId11" Type="http://schemas.openxmlformats.org/officeDocument/2006/relationships/image" Target="../media/image89.png"/><Relationship Id="rId5" Type="http://schemas.openxmlformats.org/officeDocument/2006/relationships/image" Target="../media/image80.png"/><Relationship Id="rId10" Type="http://schemas.openxmlformats.org/officeDocument/2006/relationships/image" Target="../media/image88.png"/><Relationship Id="rId4" Type="http://schemas.openxmlformats.org/officeDocument/2006/relationships/image" Target="../media/image79.png"/><Relationship Id="rId9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78.png"/><Relationship Id="rId7" Type="http://schemas.openxmlformats.org/officeDocument/2006/relationships/image" Target="../media/image86.png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1.png"/><Relationship Id="rId11" Type="http://schemas.openxmlformats.org/officeDocument/2006/relationships/image" Target="../media/image77.png"/><Relationship Id="rId5" Type="http://schemas.openxmlformats.org/officeDocument/2006/relationships/image" Target="../media/image80.png"/><Relationship Id="rId10" Type="http://schemas.openxmlformats.org/officeDocument/2006/relationships/image" Target="../media/image88.png"/><Relationship Id="rId4" Type="http://schemas.openxmlformats.org/officeDocument/2006/relationships/image" Target="../media/image79.png"/><Relationship Id="rId9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0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10" Type="http://schemas.openxmlformats.org/officeDocument/2006/relationships/image" Target="../media/image95.svg"/><Relationship Id="rId4" Type="http://schemas.openxmlformats.org/officeDocument/2006/relationships/image" Target="../media/image91.svg"/><Relationship Id="rId9" Type="http://schemas.openxmlformats.org/officeDocument/2006/relationships/image" Target="../media/image9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sv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7.svg"/><Relationship Id="rId5" Type="http://schemas.openxmlformats.org/officeDocument/2006/relationships/image" Target="../media/image106.png"/><Relationship Id="rId4" Type="http://schemas.openxmlformats.org/officeDocument/2006/relationships/image" Target="../media/image105.sv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FD1DBB-760B-4966-9ACE-0C699BAEC6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Projekt </a:t>
            </a:r>
            <a:r>
              <a:rPr lang="de-DE" dirty="0" err="1"/>
              <a:t>Tradingtool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Moonstonks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72E22E7-B981-4AEB-82E5-0D83E5B922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2727" y="4304074"/>
            <a:ext cx="7795491" cy="1802086"/>
          </a:xfrm>
        </p:spPr>
        <p:txBody>
          <a:bodyPr>
            <a:normAutofit/>
          </a:bodyPr>
          <a:lstStyle/>
          <a:p>
            <a:r>
              <a:rPr lang="de-DE" dirty="0"/>
              <a:t>Abschlusspräsentation - 29. April 2021</a:t>
            </a:r>
          </a:p>
        </p:txBody>
      </p:sp>
    </p:spTree>
    <p:extLst>
      <p:ext uri="{BB962C8B-B14F-4D97-AF65-F5344CB8AC3E}">
        <p14:creationId xmlns:p14="http://schemas.microsoft.com/office/powerpoint/2010/main" val="4187581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0CAC8-547A-254D-BD68-F8F9E8575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BAB34413-2969-D04B-9282-BCBB0E504F49}"/>
              </a:ext>
            </a:extLst>
          </p:cNvPr>
          <p:cNvSpPr txBox="1">
            <a:spLocks/>
          </p:cNvSpPr>
          <p:nvPr/>
        </p:nvSpPr>
        <p:spPr>
          <a:xfrm>
            <a:off x="922265" y="667846"/>
            <a:ext cx="4426755" cy="76127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sz="2700">
                <a:cs typeface="Calibri Light"/>
              </a:rPr>
              <a:t>Verwendete Technologien</a:t>
            </a:r>
            <a:endParaRPr lang="de-DE" sz="2700" dirty="0">
              <a:cs typeface="Calibri Light"/>
            </a:endParaRPr>
          </a:p>
        </p:txBody>
      </p:sp>
      <p:sp>
        <p:nvSpPr>
          <p:cNvPr id="6" name="Freeform: Shape 74">
            <a:extLst>
              <a:ext uri="{FF2B5EF4-FFF2-40B4-BE49-F238E27FC236}">
                <a16:creationId xmlns:a16="http://schemas.microsoft.com/office/drawing/2014/main" id="{5C067331-3424-8842-ADFA-1ACD596336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1975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FE106B4C-B325-644B-A013-7165B0401F72}"/>
              </a:ext>
            </a:extLst>
          </p:cNvPr>
          <p:cNvSpPr txBox="1">
            <a:spLocks/>
          </p:cNvSpPr>
          <p:nvPr/>
        </p:nvSpPr>
        <p:spPr>
          <a:xfrm>
            <a:off x="913874" y="1526147"/>
            <a:ext cx="4426755" cy="2605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>
                <a:cs typeface="Calibri"/>
              </a:rPr>
              <a:t>Virtualisierung mittels KVM auf unterster Ebene</a:t>
            </a:r>
          </a:p>
          <a:p>
            <a:r>
              <a:rPr lang="de-DE" sz="1400" dirty="0">
                <a:cs typeface="Calibri"/>
              </a:rPr>
              <a:t>Virtualisierung mittels LXD auf unterer Ebene</a:t>
            </a:r>
          </a:p>
          <a:p>
            <a:pPr lvl="1"/>
            <a:r>
              <a:rPr lang="de-DE" sz="1000" dirty="0">
                <a:cs typeface="Calibri"/>
              </a:rPr>
              <a:t>Debian-Server als Host</a:t>
            </a:r>
          </a:p>
          <a:p>
            <a:r>
              <a:rPr lang="de-DE" sz="1400" dirty="0">
                <a:cs typeface="Calibri"/>
              </a:rPr>
              <a:t>Virtualisierung mittels Docker </a:t>
            </a:r>
            <a:r>
              <a:rPr lang="de-DE" sz="1400">
                <a:cs typeface="Calibri"/>
              </a:rPr>
              <a:t>auf oberer </a:t>
            </a:r>
            <a:r>
              <a:rPr lang="de-DE" sz="1400" dirty="0">
                <a:cs typeface="Calibri"/>
              </a:rPr>
              <a:t>Ebene</a:t>
            </a:r>
          </a:p>
          <a:p>
            <a:pPr lvl="1"/>
            <a:r>
              <a:rPr lang="de-DE" sz="1000" dirty="0">
                <a:cs typeface="Calibri"/>
              </a:rPr>
              <a:t>Debian-Server als Host</a:t>
            </a:r>
          </a:p>
          <a:p>
            <a:pPr lvl="1"/>
            <a:r>
              <a:rPr lang="de-DE" sz="1000" dirty="0">
                <a:cs typeface="Calibri"/>
              </a:rPr>
              <a:t>Auf Alpine aufbauende Docker-images die mittels </a:t>
            </a:r>
            <a:r>
              <a:rPr lang="de-DE" sz="1000" dirty="0" err="1">
                <a:cs typeface="Calibri"/>
              </a:rPr>
              <a:t>Github</a:t>
            </a:r>
            <a:r>
              <a:rPr lang="de-DE" sz="1000" dirty="0">
                <a:cs typeface="Calibri"/>
              </a:rPr>
              <a:t>-Actions </a:t>
            </a:r>
            <a:r>
              <a:rPr lang="de-DE" sz="1000" dirty="0" err="1">
                <a:cs typeface="Calibri"/>
              </a:rPr>
              <a:t>deployed</a:t>
            </a:r>
            <a:r>
              <a:rPr lang="de-DE" sz="1000" dirty="0">
                <a:cs typeface="Calibri"/>
              </a:rPr>
              <a:t> werden</a:t>
            </a:r>
          </a:p>
          <a:p>
            <a:r>
              <a:rPr lang="de-DE" sz="1400" dirty="0" err="1">
                <a:cs typeface="Calibri"/>
              </a:rPr>
              <a:t>MariaDB</a:t>
            </a:r>
            <a:r>
              <a:rPr lang="de-DE" sz="1400" dirty="0">
                <a:cs typeface="Calibri"/>
              </a:rPr>
              <a:t>-Server</a:t>
            </a:r>
          </a:p>
          <a:p>
            <a:r>
              <a:rPr lang="de-DE" sz="1400" dirty="0" err="1">
                <a:cs typeface="Calibri"/>
              </a:rPr>
              <a:t>Redis</a:t>
            </a:r>
            <a:r>
              <a:rPr lang="de-DE" sz="1400" dirty="0">
                <a:cs typeface="Calibri"/>
              </a:rPr>
              <a:t>-Server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0847BB-60A1-7947-9BC4-C74C0C4D3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97383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78">
            <a:extLst>
              <a:ext uri="{FF2B5EF4-FFF2-40B4-BE49-F238E27FC236}">
                <a16:creationId xmlns:a16="http://schemas.microsoft.com/office/drawing/2014/main" id="{F6CBCBEC-2E50-BA45-8A85-8FDEE7AB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3788" y="2715337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80">
            <a:extLst>
              <a:ext uri="{FF2B5EF4-FFF2-40B4-BE49-F238E27FC236}">
                <a16:creationId xmlns:a16="http://schemas.microsoft.com/office/drawing/2014/main" id="{E3C6B5CC-87AD-384C-87C3-F1F976F2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2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82">
            <a:extLst>
              <a:ext uri="{FF2B5EF4-FFF2-40B4-BE49-F238E27FC236}">
                <a16:creationId xmlns:a16="http://schemas.microsoft.com/office/drawing/2014/main" id="{76D2F1EF-B95A-E042-9080-04BE7B0297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4" descr="Docker Logos | Docker">
            <a:extLst>
              <a:ext uri="{FF2B5EF4-FFF2-40B4-BE49-F238E27FC236}">
                <a16:creationId xmlns:a16="http://schemas.microsoft.com/office/drawing/2014/main" id="{B5BCBFDB-9E7F-A444-BEFC-F38AC0AF9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09416" y="1040747"/>
            <a:ext cx="2852862" cy="73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515FA43F-BC7C-0A40-B86B-6F6A37024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196" y="2550745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86">
            <a:extLst>
              <a:ext uri="{FF2B5EF4-FFF2-40B4-BE49-F238E27FC236}">
                <a16:creationId xmlns:a16="http://schemas.microsoft.com/office/drawing/2014/main" id="{CB735E91-5F18-9A47-A67B-14F23CF8B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00930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88">
            <a:extLst>
              <a:ext uri="{FF2B5EF4-FFF2-40B4-BE49-F238E27FC236}">
                <a16:creationId xmlns:a16="http://schemas.microsoft.com/office/drawing/2014/main" id="{1A8DA7EA-56E8-724D-9CA0-E0DFDFE25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0935"/>
            <a:ext cx="1732108" cy="2175118"/>
          </a:xfrm>
          <a:custGeom>
            <a:avLst/>
            <a:gdLst>
              <a:gd name="connsiteX0" fmla="*/ 644549 w 1732108"/>
              <a:gd name="connsiteY0" fmla="*/ 0 h 2175118"/>
              <a:gd name="connsiteX1" fmla="*/ 1732108 w 1732108"/>
              <a:gd name="connsiteY1" fmla="*/ 1087559 h 2175118"/>
              <a:gd name="connsiteX2" fmla="*/ 644549 w 1732108"/>
              <a:gd name="connsiteY2" fmla="*/ 2175118 h 2175118"/>
              <a:gd name="connsiteX3" fmla="*/ 36485 w 1732108"/>
              <a:gd name="connsiteY3" fmla="*/ 1989380 h 2175118"/>
              <a:gd name="connsiteX4" fmla="*/ 0 w 1732108"/>
              <a:gd name="connsiteY4" fmla="*/ 1959278 h 2175118"/>
              <a:gd name="connsiteX5" fmla="*/ 0 w 1732108"/>
              <a:gd name="connsiteY5" fmla="*/ 215841 h 2175118"/>
              <a:gd name="connsiteX6" fmla="*/ 36485 w 1732108"/>
              <a:gd name="connsiteY6" fmla="*/ 185738 h 2175118"/>
              <a:gd name="connsiteX7" fmla="*/ 644549 w 1732108"/>
              <a:gd name="connsiteY7" fmla="*/ 0 h 217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2108" h="2175118">
                <a:moveTo>
                  <a:pt x="644549" y="0"/>
                </a:moveTo>
                <a:cubicBezTo>
                  <a:pt x="1245191" y="0"/>
                  <a:pt x="1732108" y="486917"/>
                  <a:pt x="1732108" y="1087559"/>
                </a:cubicBezTo>
                <a:cubicBezTo>
                  <a:pt x="1732108" y="1688201"/>
                  <a:pt x="1245191" y="2175118"/>
                  <a:pt x="644549" y="2175118"/>
                </a:cubicBezTo>
                <a:cubicBezTo>
                  <a:pt x="419308" y="2175118"/>
                  <a:pt x="210060" y="2106646"/>
                  <a:pt x="36485" y="1989380"/>
                </a:cubicBezTo>
                <a:lnTo>
                  <a:pt x="0" y="1959278"/>
                </a:lnTo>
                <a:lnTo>
                  <a:pt x="0" y="215841"/>
                </a:lnTo>
                <a:lnTo>
                  <a:pt x="36485" y="185738"/>
                </a:lnTo>
                <a:cubicBezTo>
                  <a:pt x="210060" y="68473"/>
                  <a:pt x="419308" y="0"/>
                  <a:pt x="64454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90">
            <a:extLst>
              <a:ext uri="{FF2B5EF4-FFF2-40B4-BE49-F238E27FC236}">
                <a16:creationId xmlns:a16="http://schemas.microsoft.com/office/drawing/2014/main" id="{080B11E4-043F-0248-9D20-737565F30B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414950"/>
            <a:ext cx="1568092" cy="1847088"/>
          </a:xfrm>
          <a:custGeom>
            <a:avLst/>
            <a:gdLst>
              <a:gd name="connsiteX0" fmla="*/ 644548 w 1568092"/>
              <a:gd name="connsiteY0" fmla="*/ 0 h 1847088"/>
              <a:gd name="connsiteX1" fmla="*/ 1568092 w 1568092"/>
              <a:gd name="connsiteY1" fmla="*/ 923544 h 1847088"/>
              <a:gd name="connsiteX2" fmla="*/ 644548 w 1568092"/>
              <a:gd name="connsiteY2" fmla="*/ 1847088 h 1847088"/>
              <a:gd name="connsiteX3" fmla="*/ 128186 w 1568092"/>
              <a:gd name="connsiteY3" fmla="*/ 1689361 h 1847088"/>
              <a:gd name="connsiteX4" fmla="*/ 0 w 1568092"/>
              <a:gd name="connsiteY4" fmla="*/ 1583598 h 1847088"/>
              <a:gd name="connsiteX5" fmla="*/ 0 w 1568092"/>
              <a:gd name="connsiteY5" fmla="*/ 263490 h 1847088"/>
              <a:gd name="connsiteX6" fmla="*/ 128186 w 1568092"/>
              <a:gd name="connsiteY6" fmla="*/ 157727 h 1847088"/>
              <a:gd name="connsiteX7" fmla="*/ 644548 w 1568092"/>
              <a:gd name="connsiteY7" fmla="*/ 0 h 1847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68092" h="1847088">
                <a:moveTo>
                  <a:pt x="644548" y="0"/>
                </a:moveTo>
                <a:cubicBezTo>
                  <a:pt x="1154607" y="0"/>
                  <a:pt x="1568092" y="413485"/>
                  <a:pt x="1568092" y="923544"/>
                </a:cubicBezTo>
                <a:cubicBezTo>
                  <a:pt x="1568092" y="1433603"/>
                  <a:pt x="1154607" y="1847088"/>
                  <a:pt x="644548" y="1847088"/>
                </a:cubicBezTo>
                <a:cubicBezTo>
                  <a:pt x="453276" y="1847088"/>
                  <a:pt x="275584" y="1788942"/>
                  <a:pt x="128186" y="1689361"/>
                </a:cubicBezTo>
                <a:lnTo>
                  <a:pt x="0" y="1583598"/>
                </a:lnTo>
                <a:lnTo>
                  <a:pt x="0" y="263490"/>
                </a:lnTo>
                <a:lnTo>
                  <a:pt x="128186" y="157727"/>
                </a:lnTo>
                <a:cubicBezTo>
                  <a:pt x="275584" y="58147"/>
                  <a:pt x="453276" y="0"/>
                  <a:pt x="64454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8F6CA84E-BE96-2848-862B-11C1DF905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4092" y="4794931"/>
            <a:ext cx="906057" cy="112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reeform: Shape 92">
            <a:extLst>
              <a:ext uri="{FF2B5EF4-FFF2-40B4-BE49-F238E27FC236}">
                <a16:creationId xmlns:a16="http://schemas.microsoft.com/office/drawing/2014/main" id="{AD620464-EC6D-C340-8B53-A29CEC3EE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66382" y="4769538"/>
            <a:ext cx="3950208" cy="2088462"/>
          </a:xfrm>
          <a:custGeom>
            <a:avLst/>
            <a:gdLst>
              <a:gd name="connsiteX0" fmla="*/ 1975104 w 3950208"/>
              <a:gd name="connsiteY0" fmla="*/ 0 h 2088462"/>
              <a:gd name="connsiteX1" fmla="*/ 3950208 w 3950208"/>
              <a:gd name="connsiteY1" fmla="*/ 1975104 h 2088462"/>
              <a:gd name="connsiteX2" fmla="*/ 3944484 w 3950208"/>
              <a:gd name="connsiteY2" fmla="*/ 2088462 h 2088462"/>
              <a:gd name="connsiteX3" fmla="*/ 5724 w 3950208"/>
              <a:gd name="connsiteY3" fmla="*/ 2088462 h 2088462"/>
              <a:gd name="connsiteX4" fmla="*/ 0 w 3950208"/>
              <a:gd name="connsiteY4" fmla="*/ 1975104 h 2088462"/>
              <a:gd name="connsiteX5" fmla="*/ 1975104 w 3950208"/>
              <a:gd name="connsiteY5" fmla="*/ 0 h 208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" name="Picture 2" descr="Getting started | LXD">
            <a:extLst>
              <a:ext uri="{FF2B5EF4-FFF2-40B4-BE49-F238E27FC236}">
                <a16:creationId xmlns:a16="http://schemas.microsoft.com/office/drawing/2014/main" id="{E8C23D51-F4D9-1D4A-9D5D-D5BB418DA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9530" y="3279935"/>
            <a:ext cx="1751717" cy="161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58E237C-51C0-9345-8549-7DC7888116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69874"/>
          <a:stretch/>
        </p:blipFill>
        <p:spPr>
          <a:xfrm>
            <a:off x="5982042" y="662795"/>
            <a:ext cx="1347261" cy="1089453"/>
          </a:xfrm>
          <a:prstGeom prst="rect">
            <a:avLst/>
          </a:prstGeom>
        </p:spPr>
      </p:pic>
      <p:sp>
        <p:nvSpPr>
          <p:cNvPr id="22" name="Freeform: Shape 94">
            <a:extLst>
              <a:ext uri="{FF2B5EF4-FFF2-40B4-BE49-F238E27FC236}">
                <a16:creationId xmlns:a16="http://schemas.microsoft.com/office/drawing/2014/main" id="{1132B612-AF94-774B-B3BB-A183979B5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96">
            <a:extLst>
              <a:ext uri="{FF2B5EF4-FFF2-40B4-BE49-F238E27FC236}">
                <a16:creationId xmlns:a16="http://schemas.microsoft.com/office/drawing/2014/main" id="{711347B5-D139-C945-8A38-0F6AA6A2B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43379C33-5F18-1E4A-9FA4-1419A4B73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26785" y="5332495"/>
            <a:ext cx="2246575" cy="71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AutoShape 4">
            <a:extLst>
              <a:ext uri="{FF2B5EF4-FFF2-40B4-BE49-F238E27FC236}">
                <a16:creationId xmlns:a16="http://schemas.microsoft.com/office/drawing/2014/main" id="{622791DB-3E68-4A42-9FE5-4C0DAAE0CD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618BC58E-A433-8541-AE19-903761C16E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05175" y="5706690"/>
            <a:ext cx="1221749" cy="1049727"/>
          </a:xfrm>
          <a:prstGeom prst="rect">
            <a:avLst/>
          </a:prstGeom>
        </p:spPr>
      </p:pic>
      <p:pic>
        <p:nvPicPr>
          <p:cNvPr id="9" name="Picture 10" descr="Logo&#10;&#10;Description automatically generated">
            <a:extLst>
              <a:ext uri="{FF2B5EF4-FFF2-40B4-BE49-F238E27FC236}">
                <a16:creationId xmlns:a16="http://schemas.microsoft.com/office/drawing/2014/main" id="{079CD803-D599-764B-8AB2-0057EA0636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72773" y="5117014"/>
            <a:ext cx="1858014" cy="139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112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B1D-5C1E-D14C-BCB5-8CFF1090E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A075F-B774-48E5-84CC-D453B7D8A202}" type="datetime1">
              <a:rPr lang="de-DE" smtClean="0"/>
              <a:t>28.04.2021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611DF5-80CE-7049-9CF4-03367CE68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A279F-8074-1449-A739-1C9A59F0D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11</a:t>
            </a:fld>
            <a:endParaRPr lang="de-DE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B2572E4-42B1-164A-B478-98AAD854B29C}"/>
              </a:ext>
            </a:extLst>
          </p:cNvPr>
          <p:cNvGraphicFramePr>
            <a:graphicFrameLocks/>
          </p:cNvGraphicFramePr>
          <p:nvPr/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694FF3FF-A384-CB44-B6A9-7D176F14110A}"/>
              </a:ext>
            </a:extLst>
          </p:cNvPr>
          <p:cNvSpPr txBox="1">
            <a:spLocks/>
          </p:cNvSpPr>
          <p:nvPr/>
        </p:nvSpPr>
        <p:spPr>
          <a:xfrm>
            <a:off x="838200" y="694660"/>
            <a:ext cx="10515600" cy="9960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DE" dirty="0"/>
              <a:t>Informationen zum System</a:t>
            </a:r>
          </a:p>
        </p:txBody>
      </p:sp>
    </p:spTree>
    <p:extLst>
      <p:ext uri="{BB962C8B-B14F-4D97-AF65-F5344CB8AC3E}">
        <p14:creationId xmlns:p14="http://schemas.microsoft.com/office/powerpoint/2010/main" val="1157816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002C9-DF86-AF46-9493-FC9AA40C5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Vorteile der Umgebung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A207A-EFF1-E441-8386-DDBDBDA9C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Sicherheitsfeatures:</a:t>
            </a:r>
          </a:p>
          <a:p>
            <a:pPr lvl="1"/>
            <a:r>
              <a:rPr lang="en-DE" dirty="0"/>
              <a:t>Abkapselung der einzelnen Services durch Container</a:t>
            </a:r>
          </a:p>
          <a:p>
            <a:pPr lvl="1"/>
            <a:r>
              <a:rPr lang="en-DE" dirty="0"/>
              <a:t>Verschlüsselte Kommunikation mit dem Webserver (Proxy)</a:t>
            </a:r>
          </a:p>
          <a:p>
            <a:pPr lvl="2"/>
            <a:r>
              <a:rPr lang="en-DE" dirty="0"/>
              <a:t>Anschließend ausschließlich netzwerkinterne Kommunikation</a:t>
            </a:r>
          </a:p>
          <a:p>
            <a:pPr lvl="1"/>
            <a:r>
              <a:rPr lang="en-DE" dirty="0"/>
              <a:t>Änderungen werden automatisch deployed</a:t>
            </a:r>
          </a:p>
          <a:p>
            <a:pPr lvl="2"/>
            <a:r>
              <a:rPr lang="en-DE" dirty="0"/>
              <a:t>Services sind immer up-to-date</a:t>
            </a:r>
          </a:p>
          <a:p>
            <a:r>
              <a:rPr lang="en-DE" dirty="0"/>
              <a:t>Skalierbarkeit der Container</a:t>
            </a:r>
          </a:p>
          <a:p>
            <a:r>
              <a:rPr lang="en-DE" dirty="0"/>
              <a:t>Ressourcenkontrolle</a:t>
            </a:r>
          </a:p>
          <a:p>
            <a:r>
              <a:rPr lang="en-DE" dirty="0"/>
              <a:t>Ausschließlich Open-Source-Software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E0073-D30F-B94B-96AA-A0D78FBE3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7. April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89804-257F-C446-9321-167D646D7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A8FF9-619A-6B4E-89F8-DDBFF03DF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7" name="Graphic 6" descr="Lock with solid fill">
            <a:extLst>
              <a:ext uri="{FF2B5EF4-FFF2-40B4-BE49-F238E27FC236}">
                <a16:creationId xmlns:a16="http://schemas.microsoft.com/office/drawing/2014/main" id="{D8A6F6FF-F719-8C4B-AA91-04AE98246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95601" y="2330005"/>
            <a:ext cx="1098995" cy="1098995"/>
          </a:xfrm>
          <a:prstGeom prst="rect">
            <a:avLst/>
          </a:prstGeom>
        </p:spPr>
      </p:pic>
      <p:pic>
        <p:nvPicPr>
          <p:cNvPr id="9" name="Graphic 8" descr="Arrow Up with solid fill">
            <a:extLst>
              <a:ext uri="{FF2B5EF4-FFF2-40B4-BE49-F238E27FC236}">
                <a16:creationId xmlns:a16="http://schemas.microsoft.com/office/drawing/2014/main" id="{CF2CC8C3-5E72-6249-BBA8-AADAF60FF1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64877" y="3886200"/>
            <a:ext cx="479996" cy="479996"/>
          </a:xfrm>
          <a:prstGeom prst="rect">
            <a:avLst/>
          </a:prstGeom>
        </p:spPr>
      </p:pic>
      <p:pic>
        <p:nvPicPr>
          <p:cNvPr id="13" name="Graphic 12" descr="Bar chart with solid fill">
            <a:extLst>
              <a:ext uri="{FF2B5EF4-FFF2-40B4-BE49-F238E27FC236}">
                <a16:creationId xmlns:a16="http://schemas.microsoft.com/office/drawing/2014/main" id="{9CE40931-EB2C-CF4E-B78A-210E3816B8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83676" y="4328632"/>
            <a:ext cx="479995" cy="479995"/>
          </a:xfrm>
          <a:prstGeom prst="rect">
            <a:avLst/>
          </a:prstGeom>
        </p:spPr>
      </p:pic>
      <p:pic>
        <p:nvPicPr>
          <p:cNvPr id="15" name="Graphic 14" descr="Open hand with solid fill">
            <a:extLst>
              <a:ext uri="{FF2B5EF4-FFF2-40B4-BE49-F238E27FC236}">
                <a16:creationId xmlns:a16="http://schemas.microsoft.com/office/drawing/2014/main" id="{13B2F20A-CB55-994F-A398-091D05998A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36027" y="4755933"/>
            <a:ext cx="546943" cy="54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594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6052E-46D9-9942-9AD4-CBFCC1F24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Virtualisierungsebenen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CD636-2F0A-9243-808A-93D8CDDAA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7. April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6396C-5DE1-DE4A-8095-9B276F640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E408AA-F186-FF40-8B6E-7E52FA313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E21178-2E5C-404F-80D9-EBC87C604311}"/>
              </a:ext>
            </a:extLst>
          </p:cNvPr>
          <p:cNvSpPr/>
          <p:nvPr/>
        </p:nvSpPr>
        <p:spPr>
          <a:xfrm>
            <a:off x="1010991" y="4340185"/>
            <a:ext cx="9929612" cy="1152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KVM: LXD-Umgebung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74BB1E-EC18-B048-B2B9-F98F085D58EC}"/>
              </a:ext>
            </a:extLst>
          </p:cNvPr>
          <p:cNvSpPr/>
          <p:nvPr/>
        </p:nvSpPr>
        <p:spPr>
          <a:xfrm>
            <a:off x="1010991" y="3122818"/>
            <a:ext cx="2385809" cy="1152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LXD: Docker Host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4C482F-D833-234B-A286-FB0AB9C060C7}"/>
              </a:ext>
            </a:extLst>
          </p:cNvPr>
          <p:cNvSpPr/>
          <p:nvPr/>
        </p:nvSpPr>
        <p:spPr>
          <a:xfrm>
            <a:off x="3451539" y="3122817"/>
            <a:ext cx="2524258" cy="1152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LXD: Webserver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82D4C2-A74D-6747-B41B-2E3143FA3A31}"/>
              </a:ext>
            </a:extLst>
          </p:cNvPr>
          <p:cNvSpPr/>
          <p:nvPr/>
        </p:nvSpPr>
        <p:spPr>
          <a:xfrm>
            <a:off x="8554794" y="3122816"/>
            <a:ext cx="2385809" cy="1152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LXD: Redis-Server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E8F022-F16F-8043-96CF-AA2569C8FADF}"/>
              </a:ext>
            </a:extLst>
          </p:cNvPr>
          <p:cNvSpPr/>
          <p:nvPr/>
        </p:nvSpPr>
        <p:spPr>
          <a:xfrm>
            <a:off x="6030536" y="3128938"/>
            <a:ext cx="2469519" cy="1152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LXD: MariaDB-Server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77347F-B347-DF46-BFA5-B6228B3FF90C}"/>
              </a:ext>
            </a:extLst>
          </p:cNvPr>
          <p:cNvSpPr/>
          <p:nvPr/>
        </p:nvSpPr>
        <p:spPr>
          <a:xfrm>
            <a:off x="1010990" y="1905451"/>
            <a:ext cx="2385809" cy="1152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Docker Container: Anwendungen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D40B58C-4312-1342-9B3A-346834DFD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5338" y="3801817"/>
            <a:ext cx="477992" cy="410691"/>
          </a:xfrm>
          <a:prstGeom prst="rect">
            <a:avLst/>
          </a:prstGeom>
        </p:spPr>
      </p:pic>
      <p:pic>
        <p:nvPicPr>
          <p:cNvPr id="14" name="Picture 10" descr="Logo&#10;&#10;Description automatically generated">
            <a:extLst>
              <a:ext uri="{FF2B5EF4-FFF2-40B4-BE49-F238E27FC236}">
                <a16:creationId xmlns:a16="http://schemas.microsoft.com/office/drawing/2014/main" id="{6D3C310E-7E29-964B-A6AF-C6F1B2788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0902" y="3672866"/>
            <a:ext cx="846619" cy="634964"/>
          </a:xfrm>
          <a:prstGeom prst="rect">
            <a:avLst/>
          </a:prstGeom>
        </p:spPr>
      </p:pic>
      <p:pic>
        <p:nvPicPr>
          <p:cNvPr id="15" name="Picture 5" descr="Icon&#10;&#10;Description automatically generated">
            <a:extLst>
              <a:ext uri="{FF2B5EF4-FFF2-40B4-BE49-F238E27FC236}">
                <a16:creationId xmlns:a16="http://schemas.microsoft.com/office/drawing/2014/main" id="{B2F1F9DC-0271-D94A-AFF3-C9DF5BBD4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3088" y="2602487"/>
            <a:ext cx="392538" cy="391230"/>
          </a:xfrm>
          <a:prstGeom prst="rect">
            <a:avLst/>
          </a:prstGeom>
        </p:spPr>
      </p:pic>
      <p:pic>
        <p:nvPicPr>
          <p:cNvPr id="16" name="Picture 4" descr="Docker Logos | Docker">
            <a:extLst>
              <a:ext uri="{FF2B5EF4-FFF2-40B4-BE49-F238E27FC236}">
                <a16:creationId xmlns:a16="http://schemas.microsoft.com/office/drawing/2014/main" id="{B79B4865-87DE-744D-863B-F2A85C03B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875"/>
          <a:stretch/>
        </p:blipFill>
        <p:spPr bwMode="auto">
          <a:xfrm>
            <a:off x="2750510" y="3801816"/>
            <a:ext cx="623756" cy="43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34DAF69-97C7-6A4F-9EBC-3D5D1E5C5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555" y="3413362"/>
            <a:ext cx="439708" cy="77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Getting started | LXD">
            <a:extLst>
              <a:ext uri="{FF2B5EF4-FFF2-40B4-BE49-F238E27FC236}">
                <a16:creationId xmlns:a16="http://schemas.microsoft.com/office/drawing/2014/main" id="{4BBDDE0E-1765-7F47-A374-3EB32D8AB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31564" y="4616648"/>
            <a:ext cx="798676" cy="73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920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raphic 62">
            <a:extLst>
              <a:ext uri="{FF2B5EF4-FFF2-40B4-BE49-F238E27FC236}">
                <a16:creationId xmlns:a16="http://schemas.microsoft.com/office/drawing/2014/main" id="{18F7AD93-6055-1540-9D1A-487051293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28068" y="4778750"/>
            <a:ext cx="412302" cy="354250"/>
          </a:xfrm>
          <a:prstGeom prst="rect">
            <a:avLst/>
          </a:prstGeom>
        </p:spPr>
      </p:pic>
      <p:pic>
        <p:nvPicPr>
          <p:cNvPr id="62" name="Picture 10" descr="Logo&#10;&#10;Description automatically generated">
            <a:extLst>
              <a:ext uri="{FF2B5EF4-FFF2-40B4-BE49-F238E27FC236}">
                <a16:creationId xmlns:a16="http://schemas.microsoft.com/office/drawing/2014/main" id="{21C13FFF-DF5C-0549-8C46-3B86866E6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6211" y="3542159"/>
            <a:ext cx="945701" cy="70927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2FA77AC-4D05-4147-BD47-8C3CE3C25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8745"/>
          </a:xfrm>
        </p:spPr>
        <p:txBody>
          <a:bodyPr>
            <a:normAutofit/>
          </a:bodyPr>
          <a:lstStyle/>
          <a:p>
            <a:r>
              <a:rPr lang="en-DE" sz="2500" dirty="0"/>
              <a:t>Kommunikation bei einer Anfrage an das Privatkundenbroker-Backend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562ECC6-BC0B-AF4E-8EA1-98D98B7BA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042" y="6106506"/>
            <a:ext cx="510209" cy="365125"/>
          </a:xfrm>
        </p:spPr>
        <p:txBody>
          <a:bodyPr/>
          <a:lstStyle/>
          <a:p>
            <a:fld id="{C8E4CB9F-243C-4156-9AA2-01A91AA16573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3D72B32-EB8D-CF4B-8694-79973561E777}"/>
              </a:ext>
            </a:extLst>
          </p:cNvPr>
          <p:cNvSpPr/>
          <p:nvPr/>
        </p:nvSpPr>
        <p:spPr>
          <a:xfrm>
            <a:off x="664067" y="1796605"/>
            <a:ext cx="2091744" cy="9659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Webbrowser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D1C8A0F-30CA-E149-8CE9-2616A71E048E}"/>
              </a:ext>
            </a:extLst>
          </p:cNvPr>
          <p:cNvSpPr/>
          <p:nvPr/>
        </p:nvSpPr>
        <p:spPr>
          <a:xfrm>
            <a:off x="4017137" y="1796605"/>
            <a:ext cx="2091744" cy="9659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Webserver</a:t>
            </a:r>
          </a:p>
          <a:p>
            <a:pPr algn="ctr"/>
            <a:r>
              <a:rPr lang="en-DE" dirty="0"/>
              <a:t>(Proxy)</a:t>
            </a:r>
          </a:p>
          <a:p>
            <a:pPr algn="ctr"/>
            <a:r>
              <a:rPr lang="en-DE" dirty="0"/>
              <a:t>(10.58.239.54)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8B3F3B9-3F74-0447-B40F-886DB712BF0F}"/>
              </a:ext>
            </a:extLst>
          </p:cNvPr>
          <p:cNvSpPr/>
          <p:nvPr/>
        </p:nvSpPr>
        <p:spPr>
          <a:xfrm>
            <a:off x="7118799" y="1796605"/>
            <a:ext cx="4356278" cy="30844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3A6027E-8496-144D-AFCA-255C9D2498B7}"/>
              </a:ext>
            </a:extLst>
          </p:cNvPr>
          <p:cNvSpPr/>
          <p:nvPr/>
        </p:nvSpPr>
        <p:spPr>
          <a:xfrm>
            <a:off x="3586766" y="1435998"/>
            <a:ext cx="8276020" cy="45335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19A083D-4786-0A4C-B1DB-D3E59A065521}"/>
              </a:ext>
            </a:extLst>
          </p:cNvPr>
          <p:cNvSpPr/>
          <p:nvPr/>
        </p:nvSpPr>
        <p:spPr>
          <a:xfrm>
            <a:off x="3739166" y="1588398"/>
            <a:ext cx="7941974" cy="392371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97775B-D616-6941-9719-4C8808AA0785}"/>
              </a:ext>
            </a:extLst>
          </p:cNvPr>
          <p:cNvSpPr txBox="1"/>
          <p:nvPr/>
        </p:nvSpPr>
        <p:spPr>
          <a:xfrm>
            <a:off x="7633656" y="5554905"/>
            <a:ext cx="647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KVM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4DE407-DB72-404F-9619-6A97806A8F25}"/>
              </a:ext>
            </a:extLst>
          </p:cNvPr>
          <p:cNvSpPr txBox="1"/>
          <p:nvPr/>
        </p:nvSpPr>
        <p:spPr>
          <a:xfrm>
            <a:off x="6542143" y="5152145"/>
            <a:ext cx="2830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LXD (</a:t>
            </a:r>
            <a:r>
              <a:rPr lang="en-US" dirty="0"/>
              <a:t>185.244.192.149)</a:t>
            </a:r>
            <a:endParaRPr lang="en-D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A7117A-ABD4-9F43-BB34-607C3DCD7D66}"/>
              </a:ext>
            </a:extLst>
          </p:cNvPr>
          <p:cNvSpPr txBox="1"/>
          <p:nvPr/>
        </p:nvSpPr>
        <p:spPr>
          <a:xfrm>
            <a:off x="8143865" y="4422128"/>
            <a:ext cx="2437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Docker (</a:t>
            </a:r>
            <a:r>
              <a:rPr lang="en-US" dirty="0"/>
              <a:t>10.58.239.19)</a:t>
            </a:r>
            <a:endParaRPr lang="en-DE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8734805-5335-0B48-BE2F-0F409405E000}"/>
              </a:ext>
            </a:extLst>
          </p:cNvPr>
          <p:cNvSpPr/>
          <p:nvPr/>
        </p:nvSpPr>
        <p:spPr>
          <a:xfrm>
            <a:off x="7396771" y="3257565"/>
            <a:ext cx="1797675" cy="9659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Börse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9DABCFD-0A1F-7A41-A494-619B42A59CF6}"/>
              </a:ext>
            </a:extLst>
          </p:cNvPr>
          <p:cNvSpPr/>
          <p:nvPr/>
        </p:nvSpPr>
        <p:spPr>
          <a:xfrm>
            <a:off x="7396771" y="2079573"/>
            <a:ext cx="1797675" cy="9659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Privatkunden-broker-Backend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ADB3D1F-11F0-1C4B-B9AB-A6B1DF5FE6EB}"/>
              </a:ext>
            </a:extLst>
          </p:cNvPr>
          <p:cNvSpPr/>
          <p:nvPr/>
        </p:nvSpPr>
        <p:spPr>
          <a:xfrm>
            <a:off x="9362411" y="3257565"/>
            <a:ext cx="1797675" cy="9659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Watchtower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1BED4A0-548C-7B4F-A14E-77F2C1B0FCD1}"/>
              </a:ext>
            </a:extLst>
          </p:cNvPr>
          <p:cNvSpPr/>
          <p:nvPr/>
        </p:nvSpPr>
        <p:spPr>
          <a:xfrm>
            <a:off x="4017137" y="4226347"/>
            <a:ext cx="2091744" cy="9659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Redis-Server</a:t>
            </a:r>
          </a:p>
          <a:p>
            <a:pPr algn="ctr"/>
            <a:r>
              <a:rPr lang="en-DE" dirty="0"/>
              <a:t>(10.58.239.74)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DD5939C-8D95-1443-A993-992A659FD026}"/>
              </a:ext>
            </a:extLst>
          </p:cNvPr>
          <p:cNvSpPr/>
          <p:nvPr/>
        </p:nvSpPr>
        <p:spPr>
          <a:xfrm>
            <a:off x="4017137" y="3172359"/>
            <a:ext cx="2091744" cy="9659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MariaDB-Server</a:t>
            </a:r>
          </a:p>
          <a:p>
            <a:pPr algn="ctr"/>
            <a:r>
              <a:rPr lang="en-DE" dirty="0"/>
              <a:t>(10.58.239.143)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4700412-F380-4F4C-A544-EA4A4D07DB0A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2755811" y="2279563"/>
            <a:ext cx="12613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B1FFB35-00C4-D44A-A98E-09F0824B7A72}"/>
              </a:ext>
            </a:extLst>
          </p:cNvPr>
          <p:cNvCxnSpPr>
            <a:cxnSpLocks/>
            <a:stCxn id="11" idx="3"/>
            <a:endCxn id="19" idx="1"/>
          </p:cNvCxnSpPr>
          <p:nvPr/>
        </p:nvCxnSpPr>
        <p:spPr>
          <a:xfrm>
            <a:off x="6108881" y="2279563"/>
            <a:ext cx="1287890" cy="282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D701731-BCFB-8943-85BA-EB07FF5767B1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6108881" y="2833583"/>
            <a:ext cx="1287890" cy="82173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9755235-4E11-3A41-B5A5-DC2ECA53A70F}"/>
              </a:ext>
            </a:extLst>
          </p:cNvPr>
          <p:cNvCxnSpPr>
            <a:cxnSpLocks/>
            <a:stCxn id="19" idx="2"/>
            <a:endCxn id="18" idx="0"/>
          </p:cNvCxnSpPr>
          <p:nvPr/>
        </p:nvCxnSpPr>
        <p:spPr>
          <a:xfrm>
            <a:off x="8295609" y="3045489"/>
            <a:ext cx="0" cy="212076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4F48492-71E6-AB47-8901-6CAB9A4C008E}"/>
              </a:ext>
            </a:extLst>
          </p:cNvPr>
          <p:cNvCxnSpPr>
            <a:cxnSpLocks/>
            <a:stCxn id="18" idx="1"/>
            <a:endCxn id="21" idx="3"/>
          </p:cNvCxnSpPr>
          <p:nvPr/>
        </p:nvCxnSpPr>
        <p:spPr>
          <a:xfrm flipH="1">
            <a:off x="6108881" y="3740523"/>
            <a:ext cx="1287890" cy="96878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BFFD103-0865-F446-8F95-3DDFC9679091}"/>
              </a:ext>
            </a:extLst>
          </p:cNvPr>
          <p:cNvSpPr txBox="1"/>
          <p:nvPr/>
        </p:nvSpPr>
        <p:spPr>
          <a:xfrm>
            <a:off x="2834663" y="1964029"/>
            <a:ext cx="66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https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802E95BE-EA9D-D648-A827-797A806C4BCC}"/>
              </a:ext>
            </a:extLst>
          </p:cNvPr>
          <p:cNvSpPr/>
          <p:nvPr/>
        </p:nvSpPr>
        <p:spPr>
          <a:xfrm>
            <a:off x="9362412" y="2079573"/>
            <a:ext cx="1797675" cy="9659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Privatkunden-broker-Frontend</a:t>
            </a:r>
          </a:p>
        </p:txBody>
      </p:sp>
      <p:pic>
        <p:nvPicPr>
          <p:cNvPr id="54" name="Graphic 53" descr="Lock with solid fill">
            <a:extLst>
              <a:ext uri="{FF2B5EF4-FFF2-40B4-BE49-F238E27FC236}">
                <a16:creationId xmlns:a16="http://schemas.microsoft.com/office/drawing/2014/main" id="{00CBB82B-21C4-8A48-835F-04F5222DDF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86474" y="1908222"/>
            <a:ext cx="371341" cy="371341"/>
          </a:xfrm>
          <a:prstGeom prst="rect">
            <a:avLst/>
          </a:prstGeom>
        </p:spPr>
      </p:pic>
      <p:pic>
        <p:nvPicPr>
          <p:cNvPr id="57" name="Graphic 56" descr="User with solid fill">
            <a:extLst>
              <a:ext uri="{FF2B5EF4-FFF2-40B4-BE49-F238E27FC236}">
                <a16:creationId xmlns:a16="http://schemas.microsoft.com/office/drawing/2014/main" id="{2C8E0248-0131-6947-8512-2FB07B55B3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55279" y="2266319"/>
            <a:ext cx="457200" cy="457200"/>
          </a:xfrm>
          <a:prstGeom prst="rect">
            <a:avLst/>
          </a:prstGeom>
        </p:spPr>
      </p:pic>
      <p:pic>
        <p:nvPicPr>
          <p:cNvPr id="58" name="Picture 2">
            <a:extLst>
              <a:ext uri="{FF2B5EF4-FFF2-40B4-BE49-F238E27FC236}">
                <a16:creationId xmlns:a16="http://schemas.microsoft.com/office/drawing/2014/main" id="{ED43C986-AEB5-2542-ABA5-47799DE39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996" y="2017022"/>
            <a:ext cx="338106" cy="59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Docker Logos | Docker">
            <a:extLst>
              <a:ext uri="{FF2B5EF4-FFF2-40B4-BE49-F238E27FC236}">
                <a16:creationId xmlns:a16="http://schemas.microsoft.com/office/drawing/2014/main" id="{0200D1BC-C357-DF4F-93D4-C781265B20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875"/>
          <a:stretch/>
        </p:blipFill>
        <p:spPr bwMode="auto">
          <a:xfrm>
            <a:off x="10520228" y="4316227"/>
            <a:ext cx="623756" cy="43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Getting started | LXD">
            <a:extLst>
              <a:ext uri="{FF2B5EF4-FFF2-40B4-BE49-F238E27FC236}">
                <a16:creationId xmlns:a16="http://schemas.microsoft.com/office/drawing/2014/main" id="{66A51BA6-735B-FB4D-BEF4-D97A04EA8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97479" y="5008077"/>
            <a:ext cx="475387" cy="43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282E278A-84A4-4040-9CC7-A1560291D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38077" y="5563230"/>
            <a:ext cx="1048667" cy="33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699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6B17F-1D38-8A47-81FA-9AE2C5550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Github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49264-1243-9643-97C3-7E8CFA306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Bauen eines Docker Container mittels Docker </a:t>
            </a:r>
            <a:r>
              <a:rPr lang="de-DE" dirty="0" err="1"/>
              <a:t>Buildx</a:t>
            </a:r>
            <a:br>
              <a:rPr lang="de-DE" dirty="0"/>
            </a:br>
            <a:endParaRPr lang="de-DE" dirty="0"/>
          </a:p>
          <a:p>
            <a:r>
              <a:rPr lang="de-DE" dirty="0"/>
              <a:t>Bereitstellen der Images in einer Image-Registry</a:t>
            </a:r>
            <a:br>
              <a:rPr lang="de-DE" dirty="0"/>
            </a:br>
            <a:endParaRPr lang="de-DE" dirty="0"/>
          </a:p>
          <a:p>
            <a:r>
              <a:rPr lang="de-DE" dirty="0"/>
              <a:t>Automatisiertes </a:t>
            </a:r>
            <a:r>
              <a:rPr lang="de-DE" dirty="0" err="1"/>
              <a:t>Deployment</a:t>
            </a:r>
            <a:r>
              <a:rPr lang="de-DE" dirty="0"/>
              <a:t> mittels </a:t>
            </a:r>
            <a:r>
              <a:rPr lang="de-DE" dirty="0" err="1"/>
              <a:t>Watchtower</a:t>
            </a:r>
            <a:br>
              <a:rPr lang="de-DE" dirty="0"/>
            </a:br>
            <a:endParaRPr lang="de-DE" dirty="0"/>
          </a:p>
          <a:p>
            <a:r>
              <a:rPr lang="de-DE" dirty="0"/>
              <a:t>Können um automatisierte Tests etc. erweitert werden</a:t>
            </a:r>
          </a:p>
          <a:p>
            <a:endParaRPr lang="de-DE" dirty="0"/>
          </a:p>
          <a:p>
            <a:r>
              <a:rPr lang="de-DE" dirty="0"/>
              <a:t>Vorteil von Docker und Actions liegt in völliger Plattformunabhängigkeit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985FA-8B1F-6A40-AD0D-9066754A2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7. April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39CDA-51F9-784B-BBEF-ADDA0575D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021AB-A240-714E-BA75-5842C6248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6081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y2mate.com - Apollo 13 Views of the Moon in 4K_1080p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FF8FC924-B070-4FFA-AF57-832F5E5445A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3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FF8CB0A-B152-435A-A367-8D22185EB8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750277"/>
            <a:ext cx="5967046" cy="513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5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0"/>
    </mc:Choice>
    <mc:Fallback xmlns="">
      <p:transition spd="slow" advTm="5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566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834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34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834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734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5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91F3DF39-B391-4361-994F-449997895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5765">
            <a:off x="2350966" y="4161050"/>
            <a:ext cx="53299" cy="50190"/>
          </a:xfrm>
          <a:prstGeom prst="rect">
            <a:avLst/>
          </a:prstGeom>
        </p:spPr>
      </p:pic>
      <p:pic>
        <p:nvPicPr>
          <p:cNvPr id="4" name="Grafik 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EB52DA50-EA1E-4E9F-BB63-D79C74238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972" y="4648360"/>
            <a:ext cx="59747" cy="56262"/>
          </a:xfrm>
          <a:prstGeom prst="rect">
            <a:avLst/>
          </a:prstGeom>
        </p:spPr>
      </p:pic>
      <p:pic>
        <p:nvPicPr>
          <p:cNvPr id="13" name="Grafik 1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45CC6602-71E6-4941-88DE-607E5C4DD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430" y="4399059"/>
            <a:ext cx="59747" cy="56262"/>
          </a:xfrm>
          <a:prstGeom prst="rect">
            <a:avLst/>
          </a:prstGeom>
        </p:spPr>
      </p:pic>
      <p:pic>
        <p:nvPicPr>
          <p:cNvPr id="14" name="Grafik 1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2A28B237-7611-4B08-9E93-1CAC90ED6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383">
            <a:off x="4814931" y="2312187"/>
            <a:ext cx="59747" cy="56262"/>
          </a:xfrm>
          <a:prstGeom prst="rect">
            <a:avLst/>
          </a:prstGeom>
        </p:spPr>
      </p:pic>
      <p:pic>
        <p:nvPicPr>
          <p:cNvPr id="19" name="Grafik 1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65E4B6E-1AAB-4142-B8C3-E601234C0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5519986" y="2471135"/>
            <a:ext cx="48551" cy="45719"/>
          </a:xfrm>
          <a:prstGeom prst="rect">
            <a:avLst/>
          </a:prstGeom>
        </p:spPr>
      </p:pic>
      <p:pic>
        <p:nvPicPr>
          <p:cNvPr id="20" name="Grafik 1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EC7DDED-AB36-40E4-936F-9B2EF3CEC8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5195267" y="782701"/>
            <a:ext cx="48551" cy="45719"/>
          </a:xfrm>
          <a:prstGeom prst="rect">
            <a:avLst/>
          </a:prstGeom>
        </p:spPr>
      </p:pic>
      <p:pic>
        <p:nvPicPr>
          <p:cNvPr id="21" name="Grafik 2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FBB8AD1E-8180-461E-87C3-266DC65DB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5289225" y="1757262"/>
            <a:ext cx="48551" cy="45719"/>
          </a:xfrm>
          <a:prstGeom prst="rect">
            <a:avLst/>
          </a:prstGeom>
        </p:spPr>
      </p:pic>
      <p:pic>
        <p:nvPicPr>
          <p:cNvPr id="22" name="Grafik 2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80202D9E-40A8-4D7A-8569-A3433DF52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4111115" y="2735828"/>
            <a:ext cx="48551" cy="45719"/>
          </a:xfrm>
          <a:prstGeom prst="rect">
            <a:avLst/>
          </a:prstGeom>
        </p:spPr>
      </p:pic>
      <p:pic>
        <p:nvPicPr>
          <p:cNvPr id="23" name="Grafik 2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AAE114C-5D4B-4735-89EB-26E7E95A2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5900606" y="1757261"/>
            <a:ext cx="48551" cy="45719"/>
          </a:xfrm>
          <a:prstGeom prst="rect">
            <a:avLst/>
          </a:prstGeom>
        </p:spPr>
      </p:pic>
      <p:pic>
        <p:nvPicPr>
          <p:cNvPr id="24" name="Grafik 2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F8D5F52B-FC21-4713-B8CE-3479FB394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5839481" y="1308082"/>
            <a:ext cx="48551" cy="45719"/>
          </a:xfrm>
          <a:prstGeom prst="rect">
            <a:avLst/>
          </a:prstGeom>
        </p:spPr>
      </p:pic>
      <p:pic>
        <p:nvPicPr>
          <p:cNvPr id="25" name="Grafik 2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BB6AF7CD-8AD0-47CF-A8EA-D121BB30B3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352033" y="998527"/>
            <a:ext cx="48551" cy="45719"/>
          </a:xfrm>
          <a:prstGeom prst="rect">
            <a:avLst/>
          </a:prstGeom>
        </p:spPr>
      </p:pic>
      <p:pic>
        <p:nvPicPr>
          <p:cNvPr id="26" name="Grafik 2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7F3316F-2B2E-4D8A-AD25-342E83CA3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814210" y="939112"/>
            <a:ext cx="48551" cy="45719"/>
          </a:xfrm>
          <a:prstGeom prst="rect">
            <a:avLst/>
          </a:prstGeom>
        </p:spPr>
      </p:pic>
      <p:pic>
        <p:nvPicPr>
          <p:cNvPr id="27" name="Grafik 2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7986F179-050D-45E6-A42F-F3AB11B41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413157" y="405713"/>
            <a:ext cx="48551" cy="45719"/>
          </a:xfrm>
          <a:prstGeom prst="rect">
            <a:avLst/>
          </a:prstGeom>
        </p:spPr>
      </p:pic>
      <p:pic>
        <p:nvPicPr>
          <p:cNvPr id="28" name="Grafik 2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F27E54F-7878-4B23-A997-96537FCB0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7106978" y="149039"/>
            <a:ext cx="48551" cy="45719"/>
          </a:xfrm>
          <a:prstGeom prst="rect">
            <a:avLst/>
          </a:prstGeom>
        </p:spPr>
      </p:pic>
      <p:pic>
        <p:nvPicPr>
          <p:cNvPr id="29" name="Grafik 2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AFB82A07-754B-4563-B751-04E969C76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161" y="3898881"/>
            <a:ext cx="48551" cy="45719"/>
          </a:xfrm>
          <a:prstGeom prst="rect">
            <a:avLst/>
          </a:prstGeom>
        </p:spPr>
      </p:pic>
      <p:pic>
        <p:nvPicPr>
          <p:cNvPr id="30" name="Grafik 2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DB0CEE6-144F-4342-88E7-E032B4302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383">
            <a:off x="4327791" y="3130418"/>
            <a:ext cx="59747" cy="56262"/>
          </a:xfrm>
          <a:prstGeom prst="rect">
            <a:avLst/>
          </a:prstGeom>
        </p:spPr>
      </p:pic>
      <p:pic>
        <p:nvPicPr>
          <p:cNvPr id="31" name="Grafik 3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74D43FA2-3F9E-4D3E-A489-414480175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383">
            <a:off x="4999501" y="3170441"/>
            <a:ext cx="59747" cy="56262"/>
          </a:xfrm>
          <a:prstGeom prst="rect">
            <a:avLst/>
          </a:prstGeom>
        </p:spPr>
      </p:pic>
      <p:pic>
        <p:nvPicPr>
          <p:cNvPr id="32" name="Grafik 3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6E5BBD79-3CE1-4FD8-8699-0C35539B3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824" y="4872950"/>
            <a:ext cx="59747" cy="56262"/>
          </a:xfrm>
          <a:prstGeom prst="rect">
            <a:avLst/>
          </a:prstGeom>
        </p:spPr>
      </p:pic>
      <p:pic>
        <p:nvPicPr>
          <p:cNvPr id="33" name="Grafik 3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826D399D-BFCB-40DD-9878-148830181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225" y="5278013"/>
            <a:ext cx="59747" cy="56262"/>
          </a:xfrm>
          <a:prstGeom prst="rect">
            <a:avLst/>
          </a:prstGeom>
        </p:spPr>
      </p:pic>
      <p:pic>
        <p:nvPicPr>
          <p:cNvPr id="34" name="Grafik 3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56197B3-DFAE-4123-82D0-D4D85C8CF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593" y="3944600"/>
            <a:ext cx="59747" cy="56262"/>
          </a:xfrm>
          <a:prstGeom prst="rect">
            <a:avLst/>
          </a:prstGeom>
        </p:spPr>
      </p:pic>
      <p:pic>
        <p:nvPicPr>
          <p:cNvPr id="35" name="Grafik 3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A156044-744A-44F5-A46C-D473DD53D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967" y="3908608"/>
            <a:ext cx="59747" cy="56262"/>
          </a:xfrm>
          <a:prstGeom prst="rect">
            <a:avLst/>
          </a:prstGeom>
        </p:spPr>
      </p:pic>
      <p:pic>
        <p:nvPicPr>
          <p:cNvPr id="36" name="Grafik 3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DB1C8712-6FE0-4D01-A0EC-34EC6646D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177" y="5221751"/>
            <a:ext cx="59747" cy="56262"/>
          </a:xfrm>
          <a:prstGeom prst="rect">
            <a:avLst/>
          </a:prstGeom>
        </p:spPr>
      </p:pic>
      <p:pic>
        <p:nvPicPr>
          <p:cNvPr id="37" name="Grafik 3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7D2E0CE2-49A3-4F15-B8F0-74DF83E29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853" y="4816688"/>
            <a:ext cx="59747" cy="56262"/>
          </a:xfrm>
          <a:prstGeom prst="rect">
            <a:avLst/>
          </a:prstGeom>
        </p:spPr>
      </p:pic>
      <p:pic>
        <p:nvPicPr>
          <p:cNvPr id="38" name="Grafik 3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B8535924-34A8-460F-A69E-115508BE6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88" y="6563971"/>
            <a:ext cx="59747" cy="56262"/>
          </a:xfrm>
          <a:prstGeom prst="rect">
            <a:avLst/>
          </a:prstGeom>
        </p:spPr>
      </p:pic>
      <p:pic>
        <p:nvPicPr>
          <p:cNvPr id="39" name="Grafik 3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AF2CF4BE-0430-41CB-ADE1-2BB468992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39" y="6563971"/>
            <a:ext cx="59747" cy="56262"/>
          </a:xfrm>
          <a:prstGeom prst="rect">
            <a:avLst/>
          </a:prstGeom>
        </p:spPr>
      </p:pic>
      <p:pic>
        <p:nvPicPr>
          <p:cNvPr id="40" name="Grafik 3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CC354769-5CF5-4540-BFD1-25387DB87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12" y="5833869"/>
            <a:ext cx="59747" cy="56262"/>
          </a:xfrm>
          <a:prstGeom prst="rect">
            <a:avLst/>
          </a:prstGeom>
        </p:spPr>
      </p:pic>
      <p:pic>
        <p:nvPicPr>
          <p:cNvPr id="41" name="Grafik 4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B20FF05-857E-406A-A517-17CAA05B7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077" y="5845085"/>
            <a:ext cx="59747" cy="56262"/>
          </a:xfrm>
          <a:prstGeom prst="rect">
            <a:avLst/>
          </a:prstGeom>
        </p:spPr>
      </p:pic>
      <p:pic>
        <p:nvPicPr>
          <p:cNvPr id="42" name="Grafik 4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B0997F3D-AFA4-42D9-B7CD-36493E92A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484" y="5289229"/>
            <a:ext cx="59747" cy="56262"/>
          </a:xfrm>
          <a:prstGeom prst="rect">
            <a:avLst/>
          </a:prstGeom>
        </p:spPr>
      </p:pic>
      <p:pic>
        <p:nvPicPr>
          <p:cNvPr id="43" name="Grafik 4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4A5248FC-6A1F-4CFD-B9EB-04124038F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490174" y="1071767"/>
            <a:ext cx="48551" cy="45719"/>
          </a:xfrm>
          <a:prstGeom prst="rect">
            <a:avLst/>
          </a:prstGeom>
        </p:spPr>
      </p:pic>
      <p:pic>
        <p:nvPicPr>
          <p:cNvPr id="44" name="Grafik 4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F91A603-659D-4443-81BE-BF737A310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134388" y="1597148"/>
            <a:ext cx="48551" cy="45719"/>
          </a:xfrm>
          <a:prstGeom prst="rect">
            <a:avLst/>
          </a:prstGeom>
        </p:spPr>
      </p:pic>
      <p:pic>
        <p:nvPicPr>
          <p:cNvPr id="45" name="Grafik 4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DFD0EF51-A96F-43D6-9EC2-72F72F5F6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646940" y="1287593"/>
            <a:ext cx="48551" cy="45719"/>
          </a:xfrm>
          <a:prstGeom prst="rect">
            <a:avLst/>
          </a:prstGeom>
        </p:spPr>
      </p:pic>
      <p:pic>
        <p:nvPicPr>
          <p:cNvPr id="46" name="Grafik 4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FB475E4A-38DF-426E-8227-A69F4C999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4109117" y="1228178"/>
            <a:ext cx="48551" cy="45719"/>
          </a:xfrm>
          <a:prstGeom prst="rect">
            <a:avLst/>
          </a:prstGeom>
        </p:spPr>
      </p:pic>
      <p:pic>
        <p:nvPicPr>
          <p:cNvPr id="47" name="Grafik 4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1A2BE7DA-A950-4614-AA27-F8E5008B2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708064" y="694779"/>
            <a:ext cx="48551" cy="45719"/>
          </a:xfrm>
          <a:prstGeom prst="rect">
            <a:avLst/>
          </a:prstGeom>
        </p:spPr>
      </p:pic>
      <p:pic>
        <p:nvPicPr>
          <p:cNvPr id="48" name="Grafik 4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16E377DC-47A8-4D19-AE2B-78DA3D68A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4401885" y="438105"/>
            <a:ext cx="48551" cy="45719"/>
          </a:xfrm>
          <a:prstGeom prst="rect">
            <a:avLst/>
          </a:prstGeom>
        </p:spPr>
      </p:pic>
      <p:pic>
        <p:nvPicPr>
          <p:cNvPr id="49" name="Grafik 4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ED3463C9-36C6-4784-90B6-72AC63113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963" y="4380971"/>
            <a:ext cx="48551" cy="45719"/>
          </a:xfrm>
          <a:prstGeom prst="rect">
            <a:avLst/>
          </a:prstGeom>
        </p:spPr>
      </p:pic>
      <p:pic>
        <p:nvPicPr>
          <p:cNvPr id="50" name="Grafik 4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E2A2A330-94E0-423E-96CD-1141E6D7CE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47177" y="4906352"/>
            <a:ext cx="48551" cy="45719"/>
          </a:xfrm>
          <a:prstGeom prst="rect">
            <a:avLst/>
          </a:prstGeom>
        </p:spPr>
      </p:pic>
      <p:pic>
        <p:nvPicPr>
          <p:cNvPr id="51" name="Grafik 5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EADE0F9-5FC1-47FC-BBD4-4536CD446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159729" y="4596797"/>
            <a:ext cx="48551" cy="45719"/>
          </a:xfrm>
          <a:prstGeom prst="rect">
            <a:avLst/>
          </a:prstGeom>
        </p:spPr>
      </p:pic>
      <p:pic>
        <p:nvPicPr>
          <p:cNvPr id="52" name="Grafik 5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142EE56D-4A54-4416-8DA7-80A8243CA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621906" y="4537382"/>
            <a:ext cx="48551" cy="45719"/>
          </a:xfrm>
          <a:prstGeom prst="rect">
            <a:avLst/>
          </a:prstGeom>
        </p:spPr>
      </p:pic>
      <p:pic>
        <p:nvPicPr>
          <p:cNvPr id="53" name="Grafik 5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FE8D3DF-DD1D-4CB8-93D7-489D7A5B79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220853" y="4003983"/>
            <a:ext cx="48551" cy="45719"/>
          </a:xfrm>
          <a:prstGeom prst="rect">
            <a:avLst/>
          </a:prstGeom>
        </p:spPr>
      </p:pic>
      <p:pic>
        <p:nvPicPr>
          <p:cNvPr id="54" name="Grafik 5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B2D5BCC-EDB8-4D8A-A7F9-8D86DD7AA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914674" y="3747309"/>
            <a:ext cx="48551" cy="45719"/>
          </a:xfrm>
          <a:prstGeom prst="rect">
            <a:avLst/>
          </a:prstGeom>
        </p:spPr>
      </p:pic>
      <p:pic>
        <p:nvPicPr>
          <p:cNvPr id="55" name="Grafik 5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EE7C7C64-54BF-40C4-B810-9E197E2C4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444138" y="1740879"/>
            <a:ext cx="48551" cy="45719"/>
          </a:xfrm>
          <a:prstGeom prst="rect">
            <a:avLst/>
          </a:prstGeom>
        </p:spPr>
      </p:pic>
      <p:pic>
        <p:nvPicPr>
          <p:cNvPr id="56" name="Grafik 5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DB43CFE8-458F-47F8-8A4B-4F2533C4E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7088352" y="2266260"/>
            <a:ext cx="48551" cy="45719"/>
          </a:xfrm>
          <a:prstGeom prst="rect">
            <a:avLst/>
          </a:prstGeom>
        </p:spPr>
      </p:pic>
      <p:pic>
        <p:nvPicPr>
          <p:cNvPr id="57" name="Grafik 5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88B309F2-1901-4740-8167-5D8B39661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7600904" y="1956705"/>
            <a:ext cx="48551" cy="45719"/>
          </a:xfrm>
          <a:prstGeom prst="rect">
            <a:avLst/>
          </a:prstGeom>
        </p:spPr>
      </p:pic>
      <p:pic>
        <p:nvPicPr>
          <p:cNvPr id="58" name="Grafik 5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626674AF-0E50-4311-8A2A-D0BBDBBAD4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8063081" y="1897290"/>
            <a:ext cx="48551" cy="45719"/>
          </a:xfrm>
          <a:prstGeom prst="rect">
            <a:avLst/>
          </a:prstGeom>
        </p:spPr>
      </p:pic>
      <p:pic>
        <p:nvPicPr>
          <p:cNvPr id="59" name="Grafik 5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9CA2B5B4-1D39-47D2-85B7-14609C48E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7662028" y="1363891"/>
            <a:ext cx="48551" cy="45719"/>
          </a:xfrm>
          <a:prstGeom prst="rect">
            <a:avLst/>
          </a:prstGeom>
        </p:spPr>
      </p:pic>
      <p:pic>
        <p:nvPicPr>
          <p:cNvPr id="60" name="Grafik 5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B4AE1743-16B7-4A1B-8A6E-F66627BC7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8355849" y="1107217"/>
            <a:ext cx="48551" cy="45719"/>
          </a:xfrm>
          <a:prstGeom prst="rect">
            <a:avLst/>
          </a:prstGeom>
        </p:spPr>
      </p:pic>
      <p:pic>
        <p:nvPicPr>
          <p:cNvPr id="61" name="Grafik 6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4C0CB0F8-40E0-4C5C-9914-F65AF3B3E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8296128" y="576094"/>
            <a:ext cx="48551" cy="45719"/>
          </a:xfrm>
          <a:prstGeom prst="rect">
            <a:avLst/>
          </a:prstGeom>
        </p:spPr>
      </p:pic>
      <p:pic>
        <p:nvPicPr>
          <p:cNvPr id="62" name="Grafik 6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41E20C83-EA75-42F6-BC26-7922E9038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8940342" y="1101475"/>
            <a:ext cx="48551" cy="45719"/>
          </a:xfrm>
          <a:prstGeom prst="rect">
            <a:avLst/>
          </a:prstGeom>
        </p:spPr>
      </p:pic>
      <p:pic>
        <p:nvPicPr>
          <p:cNvPr id="63" name="Grafik 6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FFEE7354-CCDB-4E65-B22C-3E6ACC568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9452894" y="791920"/>
            <a:ext cx="48551" cy="45719"/>
          </a:xfrm>
          <a:prstGeom prst="rect">
            <a:avLst/>
          </a:prstGeom>
        </p:spPr>
      </p:pic>
      <p:pic>
        <p:nvPicPr>
          <p:cNvPr id="64" name="Grafik 6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A084736A-E344-40B6-9BF8-CBF3A33F8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9915071" y="732505"/>
            <a:ext cx="48551" cy="45719"/>
          </a:xfrm>
          <a:prstGeom prst="rect">
            <a:avLst/>
          </a:prstGeom>
        </p:spPr>
      </p:pic>
      <p:pic>
        <p:nvPicPr>
          <p:cNvPr id="65" name="Grafik 6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E907D40-321F-41C0-89D4-1B39278F80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9514018" y="199106"/>
            <a:ext cx="48551" cy="45719"/>
          </a:xfrm>
          <a:prstGeom prst="rect">
            <a:avLst/>
          </a:prstGeom>
        </p:spPr>
      </p:pic>
      <p:pic>
        <p:nvPicPr>
          <p:cNvPr id="66" name="Grafik 6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13871DC2-C1B4-48AD-B102-740F67B18A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0207839" y="-57568"/>
            <a:ext cx="48551" cy="45719"/>
          </a:xfrm>
          <a:prstGeom prst="rect">
            <a:avLst/>
          </a:prstGeom>
        </p:spPr>
      </p:pic>
      <p:pic>
        <p:nvPicPr>
          <p:cNvPr id="67" name="Grafik 6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97524F0B-0369-49B9-B452-092382C19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62702" y="1053803"/>
            <a:ext cx="48551" cy="45719"/>
          </a:xfrm>
          <a:prstGeom prst="rect">
            <a:avLst/>
          </a:prstGeom>
        </p:spPr>
      </p:pic>
      <p:pic>
        <p:nvPicPr>
          <p:cNvPr id="68" name="Grafik 6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1C18AD5-C6CE-430E-AA1E-7939D3110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24879" y="994388"/>
            <a:ext cx="48551" cy="45719"/>
          </a:xfrm>
          <a:prstGeom prst="rect">
            <a:avLst/>
          </a:prstGeom>
        </p:spPr>
      </p:pic>
      <p:pic>
        <p:nvPicPr>
          <p:cNvPr id="69" name="Grafik 6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D581B215-67E5-4145-B7C3-1EAB9C1A1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23826" y="460989"/>
            <a:ext cx="48551" cy="45719"/>
          </a:xfrm>
          <a:prstGeom prst="rect">
            <a:avLst/>
          </a:prstGeom>
        </p:spPr>
      </p:pic>
      <p:pic>
        <p:nvPicPr>
          <p:cNvPr id="70" name="Grafik 6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153F94AF-011C-4DCD-A457-893286F61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917647" y="204315"/>
            <a:ext cx="48551" cy="45719"/>
          </a:xfrm>
          <a:prstGeom prst="rect">
            <a:avLst/>
          </a:prstGeom>
        </p:spPr>
      </p:pic>
      <p:pic>
        <p:nvPicPr>
          <p:cNvPr id="71" name="Grafik 7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DB81B21-33B5-4CD4-BD06-1E18309C8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166518" y="1162493"/>
            <a:ext cx="48551" cy="45719"/>
          </a:xfrm>
          <a:prstGeom prst="rect">
            <a:avLst/>
          </a:prstGeom>
        </p:spPr>
      </p:pic>
      <p:pic>
        <p:nvPicPr>
          <p:cNvPr id="72" name="Grafik 7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4AB8D852-D231-4A14-824A-EC69F6330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106797" y="631370"/>
            <a:ext cx="48551" cy="45719"/>
          </a:xfrm>
          <a:prstGeom prst="rect">
            <a:avLst/>
          </a:prstGeom>
        </p:spPr>
      </p:pic>
      <p:pic>
        <p:nvPicPr>
          <p:cNvPr id="73" name="Grafik 7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99340565-0AC8-40B0-88E4-F9612B1C60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751011" y="1156751"/>
            <a:ext cx="48551" cy="45719"/>
          </a:xfrm>
          <a:prstGeom prst="rect">
            <a:avLst/>
          </a:prstGeom>
        </p:spPr>
      </p:pic>
      <p:pic>
        <p:nvPicPr>
          <p:cNvPr id="74" name="Grafik 7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2075878D-31C3-4B7A-956E-65A1F9D3B9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263563" y="847196"/>
            <a:ext cx="48551" cy="45719"/>
          </a:xfrm>
          <a:prstGeom prst="rect">
            <a:avLst/>
          </a:prstGeom>
        </p:spPr>
      </p:pic>
      <p:pic>
        <p:nvPicPr>
          <p:cNvPr id="75" name="Grafik 7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D7DFA2A-6738-482C-B8EB-CC7E42F56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725740" y="787781"/>
            <a:ext cx="48551" cy="45719"/>
          </a:xfrm>
          <a:prstGeom prst="rect">
            <a:avLst/>
          </a:prstGeom>
        </p:spPr>
      </p:pic>
      <p:pic>
        <p:nvPicPr>
          <p:cNvPr id="76" name="Grafik 7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92704AE-1A0F-45C9-84AF-C100B661D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324687" y="254382"/>
            <a:ext cx="48551" cy="45719"/>
          </a:xfrm>
          <a:prstGeom prst="rect">
            <a:avLst/>
          </a:prstGeom>
        </p:spPr>
      </p:pic>
      <p:pic>
        <p:nvPicPr>
          <p:cNvPr id="81" name="Grafik 8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A8429D3C-C81D-4DFE-A3D7-438BAB716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63716" y="2946080"/>
            <a:ext cx="48551" cy="45719"/>
          </a:xfrm>
          <a:prstGeom prst="rect">
            <a:avLst/>
          </a:prstGeom>
        </p:spPr>
      </p:pic>
      <p:pic>
        <p:nvPicPr>
          <p:cNvPr id="82" name="Grafik 8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22CD8CBB-6A95-49F7-95B8-CA83CE170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03995" y="2414957"/>
            <a:ext cx="48551" cy="45719"/>
          </a:xfrm>
          <a:prstGeom prst="rect">
            <a:avLst/>
          </a:prstGeom>
        </p:spPr>
      </p:pic>
      <p:pic>
        <p:nvPicPr>
          <p:cNvPr id="83" name="Grafik 8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51BAE2A-3079-44AA-9F96-009C5513E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948209" y="2940338"/>
            <a:ext cx="48551" cy="45719"/>
          </a:xfrm>
          <a:prstGeom prst="rect">
            <a:avLst/>
          </a:prstGeom>
        </p:spPr>
      </p:pic>
      <p:pic>
        <p:nvPicPr>
          <p:cNvPr id="84" name="Grafik 8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7FD531DE-611F-421C-B55B-1F33B2E35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460761" y="2630783"/>
            <a:ext cx="48551" cy="45719"/>
          </a:xfrm>
          <a:prstGeom prst="rect">
            <a:avLst/>
          </a:prstGeom>
        </p:spPr>
      </p:pic>
      <p:pic>
        <p:nvPicPr>
          <p:cNvPr id="85" name="Grafik 8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6AA63AE-1AAC-4C8C-85AA-986F17D9E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922938" y="2571368"/>
            <a:ext cx="48551" cy="45719"/>
          </a:xfrm>
          <a:prstGeom prst="rect">
            <a:avLst/>
          </a:prstGeom>
        </p:spPr>
      </p:pic>
      <p:pic>
        <p:nvPicPr>
          <p:cNvPr id="86" name="Grafik 8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B457F851-A256-432C-8E3B-015FA0ADB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521885" y="2037969"/>
            <a:ext cx="48551" cy="45719"/>
          </a:xfrm>
          <a:prstGeom prst="rect">
            <a:avLst/>
          </a:prstGeom>
        </p:spPr>
      </p:pic>
      <p:pic>
        <p:nvPicPr>
          <p:cNvPr id="77" name="Grafik 7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27C01DFE-8B39-465A-A4D0-B7ABD40C9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-1640100" y="2837390"/>
            <a:ext cx="48551" cy="45719"/>
          </a:xfrm>
          <a:prstGeom prst="rect">
            <a:avLst/>
          </a:prstGeom>
        </p:spPr>
      </p:pic>
      <p:pic>
        <p:nvPicPr>
          <p:cNvPr id="78" name="Grafik 7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E8CF6BCB-3BE5-48DF-AF3C-8821BFB7B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-1177923" y="2777975"/>
            <a:ext cx="48551" cy="45719"/>
          </a:xfrm>
          <a:prstGeom prst="rect">
            <a:avLst/>
          </a:prstGeom>
        </p:spPr>
      </p:pic>
      <p:pic>
        <p:nvPicPr>
          <p:cNvPr id="79" name="Grafik 7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F53EE069-B6E4-470C-92A1-0D03FB50D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-1578976" y="2244576"/>
            <a:ext cx="48551" cy="45719"/>
          </a:xfrm>
          <a:prstGeom prst="rect">
            <a:avLst/>
          </a:prstGeom>
        </p:spPr>
      </p:pic>
      <p:pic>
        <p:nvPicPr>
          <p:cNvPr id="80" name="Grafik 7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8C02EF76-48AF-4654-8EC8-CE5361C4B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-885155" y="1987902"/>
            <a:ext cx="48551" cy="4571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FF8CB0A-B152-435A-A367-8D22185EB8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32231">
            <a:off x="219362" y="1274163"/>
            <a:ext cx="5970486" cy="5051426"/>
          </a:xfrm>
          <a:prstGeom prst="rect">
            <a:avLst/>
          </a:prstGeom>
          <a:effectLst/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ADE16A4-477D-4371-B1C5-CBFA34E727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7400" y="6858000"/>
            <a:ext cx="2057400" cy="2057400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sp>
        <p:nvSpPr>
          <p:cNvPr id="87" name="Textfeld 86">
            <a:extLst>
              <a:ext uri="{FF2B5EF4-FFF2-40B4-BE49-F238E27FC236}">
                <a16:creationId xmlns:a16="http://schemas.microsoft.com/office/drawing/2014/main" id="{5B15D755-7DF4-48AC-B5FE-5CCECA8CEE05}"/>
              </a:ext>
            </a:extLst>
          </p:cNvPr>
          <p:cNvSpPr txBox="1"/>
          <p:nvPr/>
        </p:nvSpPr>
        <p:spPr>
          <a:xfrm>
            <a:off x="12236932" y="2758687"/>
            <a:ext cx="3909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Biome" panose="020B0502040204020203" pitchFamily="34" charset="0"/>
              </a:rPr>
              <a:t>Team Börse </a:t>
            </a:r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EF56B358-9F00-44E5-B28B-9670EE5A886E}"/>
              </a:ext>
            </a:extLst>
          </p:cNvPr>
          <p:cNvSpPr txBox="1"/>
          <p:nvPr/>
        </p:nvSpPr>
        <p:spPr>
          <a:xfrm>
            <a:off x="12567107" y="3829037"/>
            <a:ext cx="3868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Zwischenpräsentation</a:t>
            </a:r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749E1B0E-82B0-45B3-89CC-AFD4965B2BB3}"/>
              </a:ext>
            </a:extLst>
          </p:cNvPr>
          <p:cNvSpPr txBox="1"/>
          <p:nvPr/>
        </p:nvSpPr>
        <p:spPr>
          <a:xfrm>
            <a:off x="12278349" y="5901347"/>
            <a:ext cx="7196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Jeannine Bertrand, Jan Eger, Nicolas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Fürhaupter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, Timo Scheuermann, Velichka Popp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 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4992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6FF8CB0A-B152-435A-A367-8D22185EB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32231">
            <a:off x="219362" y="1274163"/>
            <a:ext cx="5970486" cy="5051426"/>
          </a:xfrm>
          <a:prstGeom prst="rect">
            <a:avLst/>
          </a:prstGeom>
          <a:effectLst/>
        </p:spPr>
      </p:pic>
      <p:pic>
        <p:nvPicPr>
          <p:cNvPr id="7" name="Grafik 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91F3DF39-B391-4361-994F-449997895C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5765">
            <a:off x="2350966" y="4161050"/>
            <a:ext cx="53299" cy="50190"/>
          </a:xfrm>
          <a:prstGeom prst="rect">
            <a:avLst/>
          </a:prstGeom>
        </p:spPr>
      </p:pic>
      <p:pic>
        <p:nvPicPr>
          <p:cNvPr id="4" name="Grafik 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EB52DA50-EA1E-4E9F-BB63-D79C74238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972" y="4648360"/>
            <a:ext cx="59747" cy="56262"/>
          </a:xfrm>
          <a:prstGeom prst="rect">
            <a:avLst/>
          </a:prstGeom>
        </p:spPr>
      </p:pic>
      <p:pic>
        <p:nvPicPr>
          <p:cNvPr id="13" name="Grafik 1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45CC6602-71E6-4941-88DE-607E5C4DD1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430" y="4399059"/>
            <a:ext cx="59747" cy="56262"/>
          </a:xfrm>
          <a:prstGeom prst="rect">
            <a:avLst/>
          </a:prstGeom>
        </p:spPr>
      </p:pic>
      <p:pic>
        <p:nvPicPr>
          <p:cNvPr id="14" name="Grafik 1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2A28B237-7611-4B08-9E93-1CAC90ED6A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383">
            <a:off x="4814931" y="2312187"/>
            <a:ext cx="59747" cy="56262"/>
          </a:xfrm>
          <a:prstGeom prst="rect">
            <a:avLst/>
          </a:prstGeom>
        </p:spPr>
      </p:pic>
      <p:pic>
        <p:nvPicPr>
          <p:cNvPr id="19" name="Grafik 1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65E4B6E-1AAB-4142-B8C3-E601234C0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5519986" y="2471135"/>
            <a:ext cx="48551" cy="45719"/>
          </a:xfrm>
          <a:prstGeom prst="rect">
            <a:avLst/>
          </a:prstGeom>
        </p:spPr>
      </p:pic>
      <p:pic>
        <p:nvPicPr>
          <p:cNvPr id="20" name="Grafik 1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EC7DDED-AB36-40E4-936F-9B2EF3CEC8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5195267" y="782701"/>
            <a:ext cx="48551" cy="45719"/>
          </a:xfrm>
          <a:prstGeom prst="rect">
            <a:avLst/>
          </a:prstGeom>
        </p:spPr>
      </p:pic>
      <p:pic>
        <p:nvPicPr>
          <p:cNvPr id="21" name="Grafik 2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FBB8AD1E-8180-461E-87C3-266DC65DB3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5289225" y="1757262"/>
            <a:ext cx="48551" cy="45719"/>
          </a:xfrm>
          <a:prstGeom prst="rect">
            <a:avLst/>
          </a:prstGeom>
        </p:spPr>
      </p:pic>
      <p:pic>
        <p:nvPicPr>
          <p:cNvPr id="22" name="Grafik 2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80202D9E-40A8-4D7A-8569-A3433DF52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4111115" y="2735828"/>
            <a:ext cx="48551" cy="45719"/>
          </a:xfrm>
          <a:prstGeom prst="rect">
            <a:avLst/>
          </a:prstGeom>
        </p:spPr>
      </p:pic>
      <p:pic>
        <p:nvPicPr>
          <p:cNvPr id="23" name="Grafik 2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AAE114C-5D4B-4735-89EB-26E7E95A2C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5900606" y="1757261"/>
            <a:ext cx="48551" cy="45719"/>
          </a:xfrm>
          <a:prstGeom prst="rect">
            <a:avLst/>
          </a:prstGeom>
        </p:spPr>
      </p:pic>
      <p:pic>
        <p:nvPicPr>
          <p:cNvPr id="24" name="Grafik 2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F8D5F52B-FC21-4713-B8CE-3479FB394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5839481" y="1308082"/>
            <a:ext cx="48551" cy="45719"/>
          </a:xfrm>
          <a:prstGeom prst="rect">
            <a:avLst/>
          </a:prstGeom>
        </p:spPr>
      </p:pic>
      <p:pic>
        <p:nvPicPr>
          <p:cNvPr id="25" name="Grafik 2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BB6AF7CD-8AD0-47CF-A8EA-D121BB30B3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352033" y="998527"/>
            <a:ext cx="48551" cy="45719"/>
          </a:xfrm>
          <a:prstGeom prst="rect">
            <a:avLst/>
          </a:prstGeom>
        </p:spPr>
      </p:pic>
      <p:pic>
        <p:nvPicPr>
          <p:cNvPr id="26" name="Grafik 2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7F3316F-2B2E-4D8A-AD25-342E83CA3F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814210" y="939112"/>
            <a:ext cx="48551" cy="45719"/>
          </a:xfrm>
          <a:prstGeom prst="rect">
            <a:avLst/>
          </a:prstGeom>
        </p:spPr>
      </p:pic>
      <p:pic>
        <p:nvPicPr>
          <p:cNvPr id="27" name="Grafik 2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7986F179-050D-45E6-A42F-F3AB11B41A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413157" y="405713"/>
            <a:ext cx="48551" cy="45719"/>
          </a:xfrm>
          <a:prstGeom prst="rect">
            <a:avLst/>
          </a:prstGeom>
        </p:spPr>
      </p:pic>
      <p:pic>
        <p:nvPicPr>
          <p:cNvPr id="28" name="Grafik 2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F27E54F-7878-4B23-A997-96537FCB0E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7106978" y="149039"/>
            <a:ext cx="48551" cy="45719"/>
          </a:xfrm>
          <a:prstGeom prst="rect">
            <a:avLst/>
          </a:prstGeom>
        </p:spPr>
      </p:pic>
      <p:pic>
        <p:nvPicPr>
          <p:cNvPr id="29" name="Grafik 2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AFB82A07-754B-4563-B751-04E969C762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161" y="3898881"/>
            <a:ext cx="48551" cy="45719"/>
          </a:xfrm>
          <a:prstGeom prst="rect">
            <a:avLst/>
          </a:prstGeom>
        </p:spPr>
      </p:pic>
      <p:pic>
        <p:nvPicPr>
          <p:cNvPr id="30" name="Grafik 2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DB0CEE6-144F-4342-88E7-E032B4302E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383">
            <a:off x="4327791" y="3130418"/>
            <a:ext cx="59747" cy="56262"/>
          </a:xfrm>
          <a:prstGeom prst="rect">
            <a:avLst/>
          </a:prstGeom>
        </p:spPr>
      </p:pic>
      <p:pic>
        <p:nvPicPr>
          <p:cNvPr id="31" name="Grafik 3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74D43FA2-3F9E-4D3E-A489-414480175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383">
            <a:off x="4999501" y="3170441"/>
            <a:ext cx="59747" cy="56262"/>
          </a:xfrm>
          <a:prstGeom prst="rect">
            <a:avLst/>
          </a:prstGeom>
        </p:spPr>
      </p:pic>
      <p:pic>
        <p:nvPicPr>
          <p:cNvPr id="32" name="Grafik 3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6E5BBD79-3CE1-4FD8-8699-0C35539B3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824" y="4872950"/>
            <a:ext cx="59747" cy="56262"/>
          </a:xfrm>
          <a:prstGeom prst="rect">
            <a:avLst/>
          </a:prstGeom>
        </p:spPr>
      </p:pic>
      <p:pic>
        <p:nvPicPr>
          <p:cNvPr id="33" name="Grafik 3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826D399D-BFCB-40DD-9878-1488301819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225" y="5278013"/>
            <a:ext cx="59747" cy="56262"/>
          </a:xfrm>
          <a:prstGeom prst="rect">
            <a:avLst/>
          </a:prstGeom>
        </p:spPr>
      </p:pic>
      <p:pic>
        <p:nvPicPr>
          <p:cNvPr id="34" name="Grafik 3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56197B3-DFAE-4123-82D0-D4D85C8CF7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593" y="3944600"/>
            <a:ext cx="59747" cy="56262"/>
          </a:xfrm>
          <a:prstGeom prst="rect">
            <a:avLst/>
          </a:prstGeom>
        </p:spPr>
      </p:pic>
      <p:pic>
        <p:nvPicPr>
          <p:cNvPr id="35" name="Grafik 3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A156044-744A-44F5-A46C-D473DD53D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967" y="3908608"/>
            <a:ext cx="59747" cy="56262"/>
          </a:xfrm>
          <a:prstGeom prst="rect">
            <a:avLst/>
          </a:prstGeom>
        </p:spPr>
      </p:pic>
      <p:pic>
        <p:nvPicPr>
          <p:cNvPr id="36" name="Grafik 3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DB1C8712-6FE0-4D01-A0EC-34EC6646D5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177" y="5221751"/>
            <a:ext cx="59747" cy="56262"/>
          </a:xfrm>
          <a:prstGeom prst="rect">
            <a:avLst/>
          </a:prstGeom>
        </p:spPr>
      </p:pic>
      <p:pic>
        <p:nvPicPr>
          <p:cNvPr id="37" name="Grafik 3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7D2E0CE2-49A3-4F15-B8F0-74DF83E299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853" y="4816688"/>
            <a:ext cx="59747" cy="56262"/>
          </a:xfrm>
          <a:prstGeom prst="rect">
            <a:avLst/>
          </a:prstGeom>
        </p:spPr>
      </p:pic>
      <p:pic>
        <p:nvPicPr>
          <p:cNvPr id="38" name="Grafik 3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B8535924-34A8-460F-A69E-115508BE6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4324">
            <a:off x="-288051" y="5885165"/>
            <a:ext cx="1190349" cy="1120917"/>
          </a:xfrm>
          <a:prstGeom prst="rect">
            <a:avLst/>
          </a:prstGeom>
        </p:spPr>
      </p:pic>
      <p:pic>
        <p:nvPicPr>
          <p:cNvPr id="39" name="Grafik 3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AF2CF4BE-0430-41CB-ADE1-2BB4689922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4525">
            <a:off x="771627" y="5328508"/>
            <a:ext cx="1346829" cy="1268270"/>
          </a:xfrm>
          <a:prstGeom prst="rect">
            <a:avLst/>
          </a:prstGeom>
        </p:spPr>
      </p:pic>
      <p:pic>
        <p:nvPicPr>
          <p:cNvPr id="40" name="Grafik 3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CC354769-5CF5-4540-BFD1-25387DB87F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12" y="5833869"/>
            <a:ext cx="59747" cy="56262"/>
          </a:xfrm>
          <a:prstGeom prst="rect">
            <a:avLst/>
          </a:prstGeom>
        </p:spPr>
      </p:pic>
      <p:pic>
        <p:nvPicPr>
          <p:cNvPr id="41" name="Grafik 4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B20FF05-857E-406A-A517-17CAA05B7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077" y="5845085"/>
            <a:ext cx="59747" cy="56262"/>
          </a:xfrm>
          <a:prstGeom prst="rect">
            <a:avLst/>
          </a:prstGeom>
        </p:spPr>
      </p:pic>
      <p:pic>
        <p:nvPicPr>
          <p:cNvPr id="42" name="Grafik 4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B0997F3D-AFA4-42D9-B7CD-36493E92AD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91" y="4953932"/>
            <a:ext cx="929470" cy="875255"/>
          </a:xfrm>
          <a:prstGeom prst="rect">
            <a:avLst/>
          </a:prstGeom>
        </p:spPr>
      </p:pic>
      <p:pic>
        <p:nvPicPr>
          <p:cNvPr id="43" name="Grafik 4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4A5248FC-6A1F-4CFD-B9EB-04124038F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490174" y="1071767"/>
            <a:ext cx="48551" cy="45719"/>
          </a:xfrm>
          <a:prstGeom prst="rect">
            <a:avLst/>
          </a:prstGeom>
        </p:spPr>
      </p:pic>
      <p:pic>
        <p:nvPicPr>
          <p:cNvPr id="44" name="Grafik 4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F91A603-659D-4443-81BE-BF737A310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134388" y="1597148"/>
            <a:ext cx="48551" cy="45719"/>
          </a:xfrm>
          <a:prstGeom prst="rect">
            <a:avLst/>
          </a:prstGeom>
        </p:spPr>
      </p:pic>
      <p:pic>
        <p:nvPicPr>
          <p:cNvPr id="45" name="Grafik 4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DFD0EF51-A96F-43D6-9EC2-72F72F5F63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646940" y="1287593"/>
            <a:ext cx="48551" cy="45719"/>
          </a:xfrm>
          <a:prstGeom prst="rect">
            <a:avLst/>
          </a:prstGeom>
        </p:spPr>
      </p:pic>
      <p:pic>
        <p:nvPicPr>
          <p:cNvPr id="46" name="Grafik 4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FB475E4A-38DF-426E-8227-A69F4C9992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4109117" y="1228178"/>
            <a:ext cx="48551" cy="45719"/>
          </a:xfrm>
          <a:prstGeom prst="rect">
            <a:avLst/>
          </a:prstGeom>
        </p:spPr>
      </p:pic>
      <p:pic>
        <p:nvPicPr>
          <p:cNvPr id="47" name="Grafik 4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1A2BE7DA-A950-4614-AA27-F8E5008B24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708064" y="694779"/>
            <a:ext cx="48551" cy="45719"/>
          </a:xfrm>
          <a:prstGeom prst="rect">
            <a:avLst/>
          </a:prstGeom>
        </p:spPr>
      </p:pic>
      <p:pic>
        <p:nvPicPr>
          <p:cNvPr id="48" name="Grafik 4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16E377DC-47A8-4D19-AE2B-78DA3D68A0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4401885" y="438105"/>
            <a:ext cx="48551" cy="45719"/>
          </a:xfrm>
          <a:prstGeom prst="rect">
            <a:avLst/>
          </a:prstGeom>
        </p:spPr>
      </p:pic>
      <p:pic>
        <p:nvPicPr>
          <p:cNvPr id="49" name="Grafik 4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ED3463C9-36C6-4784-90B6-72AC63113F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963" y="4380971"/>
            <a:ext cx="48551" cy="45719"/>
          </a:xfrm>
          <a:prstGeom prst="rect">
            <a:avLst/>
          </a:prstGeom>
        </p:spPr>
      </p:pic>
      <p:pic>
        <p:nvPicPr>
          <p:cNvPr id="50" name="Grafik 4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E2A2A330-94E0-423E-96CD-1141E6D7CE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47177" y="4906352"/>
            <a:ext cx="48551" cy="45719"/>
          </a:xfrm>
          <a:prstGeom prst="rect">
            <a:avLst/>
          </a:prstGeom>
        </p:spPr>
      </p:pic>
      <p:pic>
        <p:nvPicPr>
          <p:cNvPr id="51" name="Grafik 5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EADE0F9-5FC1-47FC-BBD4-4536CD4464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159729" y="4596797"/>
            <a:ext cx="48551" cy="45719"/>
          </a:xfrm>
          <a:prstGeom prst="rect">
            <a:avLst/>
          </a:prstGeom>
        </p:spPr>
      </p:pic>
      <p:pic>
        <p:nvPicPr>
          <p:cNvPr id="52" name="Grafik 5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142EE56D-4A54-4416-8DA7-80A8243CA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621906" y="4537382"/>
            <a:ext cx="48551" cy="45719"/>
          </a:xfrm>
          <a:prstGeom prst="rect">
            <a:avLst/>
          </a:prstGeom>
        </p:spPr>
      </p:pic>
      <p:pic>
        <p:nvPicPr>
          <p:cNvPr id="53" name="Grafik 5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FE8D3DF-DD1D-4CB8-93D7-489D7A5B7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220853" y="4003983"/>
            <a:ext cx="48551" cy="45719"/>
          </a:xfrm>
          <a:prstGeom prst="rect">
            <a:avLst/>
          </a:prstGeom>
        </p:spPr>
      </p:pic>
      <p:pic>
        <p:nvPicPr>
          <p:cNvPr id="54" name="Grafik 5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B2D5BCC-EDB8-4D8A-A7F9-8D86DD7AA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914674" y="3747309"/>
            <a:ext cx="48551" cy="45719"/>
          </a:xfrm>
          <a:prstGeom prst="rect">
            <a:avLst/>
          </a:prstGeom>
        </p:spPr>
      </p:pic>
      <p:pic>
        <p:nvPicPr>
          <p:cNvPr id="55" name="Grafik 5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EE7C7C64-54BF-40C4-B810-9E197E2C49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444138" y="1740879"/>
            <a:ext cx="48551" cy="45719"/>
          </a:xfrm>
          <a:prstGeom prst="rect">
            <a:avLst/>
          </a:prstGeom>
        </p:spPr>
      </p:pic>
      <p:pic>
        <p:nvPicPr>
          <p:cNvPr id="56" name="Grafik 5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DB43CFE8-458F-47F8-8A4B-4F2533C4E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7088352" y="2266260"/>
            <a:ext cx="48551" cy="45719"/>
          </a:xfrm>
          <a:prstGeom prst="rect">
            <a:avLst/>
          </a:prstGeom>
        </p:spPr>
      </p:pic>
      <p:pic>
        <p:nvPicPr>
          <p:cNvPr id="57" name="Grafik 5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88B309F2-1901-4740-8167-5D8B39661C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7600904" y="1956705"/>
            <a:ext cx="48551" cy="45719"/>
          </a:xfrm>
          <a:prstGeom prst="rect">
            <a:avLst/>
          </a:prstGeom>
        </p:spPr>
      </p:pic>
      <p:pic>
        <p:nvPicPr>
          <p:cNvPr id="58" name="Grafik 5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626674AF-0E50-4311-8A2A-D0BBDBBAD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8063081" y="1897290"/>
            <a:ext cx="48551" cy="45719"/>
          </a:xfrm>
          <a:prstGeom prst="rect">
            <a:avLst/>
          </a:prstGeom>
        </p:spPr>
      </p:pic>
      <p:pic>
        <p:nvPicPr>
          <p:cNvPr id="59" name="Grafik 5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9CA2B5B4-1D39-47D2-85B7-14609C48E8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7662028" y="1363891"/>
            <a:ext cx="48551" cy="45719"/>
          </a:xfrm>
          <a:prstGeom prst="rect">
            <a:avLst/>
          </a:prstGeom>
        </p:spPr>
      </p:pic>
      <p:pic>
        <p:nvPicPr>
          <p:cNvPr id="60" name="Grafik 5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B4AE1743-16B7-4A1B-8A6E-F66627BC7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8355849" y="1107217"/>
            <a:ext cx="48551" cy="45719"/>
          </a:xfrm>
          <a:prstGeom prst="rect">
            <a:avLst/>
          </a:prstGeom>
        </p:spPr>
      </p:pic>
      <p:pic>
        <p:nvPicPr>
          <p:cNvPr id="61" name="Grafik 6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4C0CB0F8-40E0-4C5C-9914-F65AF3B3E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8296128" y="576094"/>
            <a:ext cx="48551" cy="45719"/>
          </a:xfrm>
          <a:prstGeom prst="rect">
            <a:avLst/>
          </a:prstGeom>
        </p:spPr>
      </p:pic>
      <p:pic>
        <p:nvPicPr>
          <p:cNvPr id="62" name="Grafik 6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41E20C83-EA75-42F6-BC26-7922E9038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8940342" y="1101475"/>
            <a:ext cx="48551" cy="45719"/>
          </a:xfrm>
          <a:prstGeom prst="rect">
            <a:avLst/>
          </a:prstGeom>
        </p:spPr>
      </p:pic>
      <p:pic>
        <p:nvPicPr>
          <p:cNvPr id="63" name="Grafik 6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FFEE7354-CCDB-4E65-B22C-3E6ACC5683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9452894" y="791920"/>
            <a:ext cx="48551" cy="45719"/>
          </a:xfrm>
          <a:prstGeom prst="rect">
            <a:avLst/>
          </a:prstGeom>
        </p:spPr>
      </p:pic>
      <p:pic>
        <p:nvPicPr>
          <p:cNvPr id="64" name="Grafik 6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A084736A-E344-40B6-9BF8-CBF3A33F85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9915071" y="732505"/>
            <a:ext cx="48551" cy="45719"/>
          </a:xfrm>
          <a:prstGeom prst="rect">
            <a:avLst/>
          </a:prstGeom>
        </p:spPr>
      </p:pic>
      <p:pic>
        <p:nvPicPr>
          <p:cNvPr id="65" name="Grafik 6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E907D40-321F-41C0-89D4-1B39278F8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9514018" y="199106"/>
            <a:ext cx="48551" cy="45719"/>
          </a:xfrm>
          <a:prstGeom prst="rect">
            <a:avLst/>
          </a:prstGeom>
        </p:spPr>
      </p:pic>
      <p:pic>
        <p:nvPicPr>
          <p:cNvPr id="66" name="Grafik 6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13871DC2-C1B4-48AD-B102-740F67B18A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0207839" y="-57568"/>
            <a:ext cx="48551" cy="45719"/>
          </a:xfrm>
          <a:prstGeom prst="rect">
            <a:avLst/>
          </a:prstGeom>
        </p:spPr>
      </p:pic>
      <p:pic>
        <p:nvPicPr>
          <p:cNvPr id="67" name="Grafik 6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97524F0B-0369-49B9-B452-092382C19A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62702" y="1053803"/>
            <a:ext cx="48551" cy="45719"/>
          </a:xfrm>
          <a:prstGeom prst="rect">
            <a:avLst/>
          </a:prstGeom>
        </p:spPr>
      </p:pic>
      <p:pic>
        <p:nvPicPr>
          <p:cNvPr id="68" name="Grafik 6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1C18AD5-C6CE-430E-AA1E-7939D3110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24879" y="994388"/>
            <a:ext cx="48551" cy="45719"/>
          </a:xfrm>
          <a:prstGeom prst="rect">
            <a:avLst/>
          </a:prstGeom>
        </p:spPr>
      </p:pic>
      <p:pic>
        <p:nvPicPr>
          <p:cNvPr id="69" name="Grafik 6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D581B215-67E5-4145-B7C3-1EAB9C1A12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23826" y="460989"/>
            <a:ext cx="48551" cy="45719"/>
          </a:xfrm>
          <a:prstGeom prst="rect">
            <a:avLst/>
          </a:prstGeom>
        </p:spPr>
      </p:pic>
      <p:pic>
        <p:nvPicPr>
          <p:cNvPr id="70" name="Grafik 6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153F94AF-011C-4DCD-A457-893286F61A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917647" y="204315"/>
            <a:ext cx="48551" cy="45719"/>
          </a:xfrm>
          <a:prstGeom prst="rect">
            <a:avLst/>
          </a:prstGeom>
        </p:spPr>
      </p:pic>
      <p:pic>
        <p:nvPicPr>
          <p:cNvPr id="71" name="Grafik 7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DB81B21-33B5-4CD4-BD06-1E18309C8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166518" y="1162493"/>
            <a:ext cx="48551" cy="45719"/>
          </a:xfrm>
          <a:prstGeom prst="rect">
            <a:avLst/>
          </a:prstGeom>
        </p:spPr>
      </p:pic>
      <p:pic>
        <p:nvPicPr>
          <p:cNvPr id="72" name="Grafik 7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4AB8D852-D231-4A14-824A-EC69F6330B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106797" y="631370"/>
            <a:ext cx="48551" cy="45719"/>
          </a:xfrm>
          <a:prstGeom prst="rect">
            <a:avLst/>
          </a:prstGeom>
        </p:spPr>
      </p:pic>
      <p:pic>
        <p:nvPicPr>
          <p:cNvPr id="73" name="Grafik 7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99340565-0AC8-40B0-88E4-F9612B1C6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751011" y="1156751"/>
            <a:ext cx="48551" cy="45719"/>
          </a:xfrm>
          <a:prstGeom prst="rect">
            <a:avLst/>
          </a:prstGeom>
        </p:spPr>
      </p:pic>
      <p:pic>
        <p:nvPicPr>
          <p:cNvPr id="74" name="Grafik 7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2075878D-31C3-4B7A-956E-65A1F9D3B9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263563" y="847196"/>
            <a:ext cx="48551" cy="45719"/>
          </a:xfrm>
          <a:prstGeom prst="rect">
            <a:avLst/>
          </a:prstGeom>
        </p:spPr>
      </p:pic>
      <p:pic>
        <p:nvPicPr>
          <p:cNvPr id="75" name="Grafik 7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D7DFA2A-6738-482C-B8EB-CC7E42F56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725740" y="787781"/>
            <a:ext cx="48551" cy="45719"/>
          </a:xfrm>
          <a:prstGeom prst="rect">
            <a:avLst/>
          </a:prstGeom>
        </p:spPr>
      </p:pic>
      <p:pic>
        <p:nvPicPr>
          <p:cNvPr id="76" name="Grafik 7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92704AE-1A0F-45C9-84AF-C100B661D5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324687" y="254382"/>
            <a:ext cx="48551" cy="45719"/>
          </a:xfrm>
          <a:prstGeom prst="rect">
            <a:avLst/>
          </a:prstGeom>
        </p:spPr>
      </p:pic>
      <p:pic>
        <p:nvPicPr>
          <p:cNvPr id="81" name="Grafik 8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A8429D3C-C81D-4DFE-A3D7-438BAB7167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63716" y="2946080"/>
            <a:ext cx="48551" cy="45719"/>
          </a:xfrm>
          <a:prstGeom prst="rect">
            <a:avLst/>
          </a:prstGeom>
        </p:spPr>
      </p:pic>
      <p:pic>
        <p:nvPicPr>
          <p:cNvPr id="82" name="Grafik 8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22CD8CBB-6A95-49F7-95B8-CA83CE170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03995" y="2414957"/>
            <a:ext cx="48551" cy="45719"/>
          </a:xfrm>
          <a:prstGeom prst="rect">
            <a:avLst/>
          </a:prstGeom>
        </p:spPr>
      </p:pic>
      <p:pic>
        <p:nvPicPr>
          <p:cNvPr id="83" name="Grafik 8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51BAE2A-3079-44AA-9F96-009C5513E7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948209" y="2940338"/>
            <a:ext cx="48551" cy="45719"/>
          </a:xfrm>
          <a:prstGeom prst="rect">
            <a:avLst/>
          </a:prstGeom>
        </p:spPr>
      </p:pic>
      <p:pic>
        <p:nvPicPr>
          <p:cNvPr id="84" name="Grafik 8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7FD531DE-611F-421C-B55B-1F33B2E350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460761" y="2630783"/>
            <a:ext cx="48551" cy="45719"/>
          </a:xfrm>
          <a:prstGeom prst="rect">
            <a:avLst/>
          </a:prstGeom>
        </p:spPr>
      </p:pic>
      <p:pic>
        <p:nvPicPr>
          <p:cNvPr id="85" name="Grafik 8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6AA63AE-1AAC-4C8C-85AA-986F17D9E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922938" y="2571368"/>
            <a:ext cx="48551" cy="45719"/>
          </a:xfrm>
          <a:prstGeom prst="rect">
            <a:avLst/>
          </a:prstGeom>
        </p:spPr>
      </p:pic>
      <p:pic>
        <p:nvPicPr>
          <p:cNvPr id="86" name="Grafik 8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B457F851-A256-432C-8E3B-015FA0ADB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521885" y="2037969"/>
            <a:ext cx="48551" cy="45719"/>
          </a:xfrm>
          <a:prstGeom prst="rect">
            <a:avLst/>
          </a:prstGeom>
        </p:spPr>
      </p:pic>
      <p:pic>
        <p:nvPicPr>
          <p:cNvPr id="77" name="Grafik 7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27C01DFE-8B39-465A-A4D0-B7ABD40C99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-1640100" y="2837390"/>
            <a:ext cx="48551" cy="45719"/>
          </a:xfrm>
          <a:prstGeom prst="rect">
            <a:avLst/>
          </a:prstGeom>
        </p:spPr>
      </p:pic>
      <p:pic>
        <p:nvPicPr>
          <p:cNvPr id="78" name="Grafik 7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E8CF6BCB-3BE5-48DF-AF3C-8821BFB7B8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-1177923" y="2777975"/>
            <a:ext cx="48551" cy="45719"/>
          </a:xfrm>
          <a:prstGeom prst="rect">
            <a:avLst/>
          </a:prstGeom>
        </p:spPr>
      </p:pic>
      <p:pic>
        <p:nvPicPr>
          <p:cNvPr id="79" name="Grafik 7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F53EE069-B6E4-470C-92A1-0D03FB50D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-1578976" y="2244576"/>
            <a:ext cx="48551" cy="45719"/>
          </a:xfrm>
          <a:prstGeom prst="rect">
            <a:avLst/>
          </a:prstGeom>
        </p:spPr>
      </p:pic>
      <p:pic>
        <p:nvPicPr>
          <p:cNvPr id="80" name="Grafik 7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8C02EF76-48AF-4654-8EC8-CE5361C4B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-885155" y="1987902"/>
            <a:ext cx="48551" cy="4571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ADE16A4-477D-4371-B1C5-CBFA34E727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949" y="3114953"/>
            <a:ext cx="2057400" cy="2057400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sp>
        <p:nvSpPr>
          <p:cNvPr id="89" name="Textfeld 88">
            <a:extLst>
              <a:ext uri="{FF2B5EF4-FFF2-40B4-BE49-F238E27FC236}">
                <a16:creationId xmlns:a16="http://schemas.microsoft.com/office/drawing/2014/main" id="{60BDE589-159B-49C4-A3F2-9D485160B72F}"/>
              </a:ext>
            </a:extLst>
          </p:cNvPr>
          <p:cNvSpPr txBox="1"/>
          <p:nvPr/>
        </p:nvSpPr>
        <p:spPr>
          <a:xfrm>
            <a:off x="8306620" y="2758687"/>
            <a:ext cx="3909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Team Börse </a:t>
            </a:r>
          </a:p>
        </p:txBody>
      </p:sp>
      <p:sp>
        <p:nvSpPr>
          <p:cNvPr id="90" name="Textfeld 89">
            <a:extLst>
              <a:ext uri="{FF2B5EF4-FFF2-40B4-BE49-F238E27FC236}">
                <a16:creationId xmlns:a16="http://schemas.microsoft.com/office/drawing/2014/main" id="{1B45528B-B330-4840-AB2D-6C689F605475}"/>
              </a:ext>
            </a:extLst>
          </p:cNvPr>
          <p:cNvSpPr txBox="1"/>
          <p:nvPr/>
        </p:nvSpPr>
        <p:spPr>
          <a:xfrm>
            <a:off x="8957633" y="3604449"/>
            <a:ext cx="3868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Abschlusspräsentation</a:t>
            </a: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5714A738-CB0E-47E0-A60B-FC8886EA0BEB}"/>
              </a:ext>
            </a:extLst>
          </p:cNvPr>
          <p:cNvSpPr txBox="1"/>
          <p:nvPr/>
        </p:nvSpPr>
        <p:spPr>
          <a:xfrm>
            <a:off x="12278349" y="5901347"/>
            <a:ext cx="7196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Jeannine Bertrand, Jan Eger, Nicolas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Fürhaupter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, Timo Scheuermann, Velichka Popp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 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723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500">
        <p159:morph option="byObject"/>
      </p:transition>
    </mc:Choice>
    <mc:Fallback xmlns="">
      <p:transition spd="slow" advTm="5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6FF8CB0A-B152-435A-A367-8D22185EB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32231">
            <a:off x="219362" y="1274163"/>
            <a:ext cx="5970486" cy="5051426"/>
          </a:xfrm>
          <a:prstGeom prst="rect">
            <a:avLst/>
          </a:prstGeom>
          <a:effectLst/>
        </p:spPr>
      </p:pic>
      <p:pic>
        <p:nvPicPr>
          <p:cNvPr id="7" name="Grafik 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91F3DF39-B391-4361-994F-449997895C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5765">
            <a:off x="2350966" y="4161050"/>
            <a:ext cx="53299" cy="50190"/>
          </a:xfrm>
          <a:prstGeom prst="rect">
            <a:avLst/>
          </a:prstGeom>
        </p:spPr>
      </p:pic>
      <p:pic>
        <p:nvPicPr>
          <p:cNvPr id="4" name="Grafik 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EB52DA50-EA1E-4E9F-BB63-D79C74238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972" y="4648360"/>
            <a:ext cx="59747" cy="56262"/>
          </a:xfrm>
          <a:prstGeom prst="rect">
            <a:avLst/>
          </a:prstGeom>
        </p:spPr>
      </p:pic>
      <p:pic>
        <p:nvPicPr>
          <p:cNvPr id="13" name="Grafik 1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45CC6602-71E6-4941-88DE-607E5C4DD1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430" y="4399059"/>
            <a:ext cx="59747" cy="56262"/>
          </a:xfrm>
          <a:prstGeom prst="rect">
            <a:avLst/>
          </a:prstGeom>
        </p:spPr>
      </p:pic>
      <p:pic>
        <p:nvPicPr>
          <p:cNvPr id="14" name="Grafik 1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2A28B237-7611-4B08-9E93-1CAC90ED6A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4337">
            <a:off x="3503628" y="2447905"/>
            <a:ext cx="2003341" cy="1886487"/>
          </a:xfrm>
          <a:prstGeom prst="rect">
            <a:avLst/>
          </a:prstGeom>
        </p:spPr>
      </p:pic>
      <p:pic>
        <p:nvPicPr>
          <p:cNvPr id="19" name="Grafik 1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65E4B6E-1AAB-4142-B8C3-E601234C0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4740917" y="1631889"/>
            <a:ext cx="3014552" cy="2838712"/>
          </a:xfrm>
          <a:prstGeom prst="rect">
            <a:avLst/>
          </a:prstGeom>
        </p:spPr>
      </p:pic>
      <p:pic>
        <p:nvPicPr>
          <p:cNvPr id="20" name="Grafik 1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EC7DDED-AB36-40E4-936F-9B2EF3CEC8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5195267" y="782701"/>
            <a:ext cx="48551" cy="45719"/>
          </a:xfrm>
          <a:prstGeom prst="rect">
            <a:avLst/>
          </a:prstGeom>
        </p:spPr>
      </p:pic>
      <p:pic>
        <p:nvPicPr>
          <p:cNvPr id="21" name="Grafik 2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FBB8AD1E-8180-461E-87C3-266DC65DB3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5289225" y="1757262"/>
            <a:ext cx="48551" cy="45719"/>
          </a:xfrm>
          <a:prstGeom prst="rect">
            <a:avLst/>
          </a:prstGeom>
        </p:spPr>
      </p:pic>
      <p:pic>
        <p:nvPicPr>
          <p:cNvPr id="22" name="Grafik 2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80202D9E-40A8-4D7A-8569-A3433DF52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4111115" y="2735828"/>
            <a:ext cx="48551" cy="45719"/>
          </a:xfrm>
          <a:prstGeom prst="rect">
            <a:avLst/>
          </a:prstGeom>
        </p:spPr>
      </p:pic>
      <p:pic>
        <p:nvPicPr>
          <p:cNvPr id="23" name="Grafik 2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AAE114C-5D4B-4735-89EB-26E7E95A2C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56813">
            <a:off x="5062865" y="1326042"/>
            <a:ext cx="1224714" cy="1153276"/>
          </a:xfrm>
          <a:prstGeom prst="rect">
            <a:avLst/>
          </a:prstGeom>
        </p:spPr>
      </p:pic>
      <p:pic>
        <p:nvPicPr>
          <p:cNvPr id="24" name="Grafik 2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F8D5F52B-FC21-4713-B8CE-3479FB394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5839481" y="1308082"/>
            <a:ext cx="48551" cy="45719"/>
          </a:xfrm>
          <a:prstGeom prst="rect">
            <a:avLst/>
          </a:prstGeom>
        </p:spPr>
      </p:pic>
      <p:pic>
        <p:nvPicPr>
          <p:cNvPr id="25" name="Grafik 2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BB6AF7CD-8AD0-47CF-A8EA-D121BB30B3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352033" y="998527"/>
            <a:ext cx="48551" cy="45719"/>
          </a:xfrm>
          <a:prstGeom prst="rect">
            <a:avLst/>
          </a:prstGeom>
        </p:spPr>
      </p:pic>
      <p:pic>
        <p:nvPicPr>
          <p:cNvPr id="26" name="Grafik 2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7F3316F-2B2E-4D8A-AD25-342E83CA3F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814210" y="939112"/>
            <a:ext cx="48551" cy="45719"/>
          </a:xfrm>
          <a:prstGeom prst="rect">
            <a:avLst/>
          </a:prstGeom>
        </p:spPr>
      </p:pic>
      <p:pic>
        <p:nvPicPr>
          <p:cNvPr id="27" name="Grafik 2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7986F179-050D-45E6-A42F-F3AB11B41A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413157" y="405713"/>
            <a:ext cx="48551" cy="45719"/>
          </a:xfrm>
          <a:prstGeom prst="rect">
            <a:avLst/>
          </a:prstGeom>
        </p:spPr>
      </p:pic>
      <p:pic>
        <p:nvPicPr>
          <p:cNvPr id="28" name="Grafik 2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F27E54F-7878-4B23-A997-96537FCB0E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7106978" y="149039"/>
            <a:ext cx="48551" cy="45719"/>
          </a:xfrm>
          <a:prstGeom prst="rect">
            <a:avLst/>
          </a:prstGeom>
        </p:spPr>
      </p:pic>
      <p:pic>
        <p:nvPicPr>
          <p:cNvPr id="29" name="Grafik 2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AFB82A07-754B-4563-B751-04E969C762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161" y="3898881"/>
            <a:ext cx="48551" cy="45719"/>
          </a:xfrm>
          <a:prstGeom prst="rect">
            <a:avLst/>
          </a:prstGeom>
        </p:spPr>
      </p:pic>
      <p:pic>
        <p:nvPicPr>
          <p:cNvPr id="30" name="Grafik 2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DB0CEE6-144F-4342-88E7-E032B4302E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383">
            <a:off x="4327791" y="3130418"/>
            <a:ext cx="59747" cy="56262"/>
          </a:xfrm>
          <a:prstGeom prst="rect">
            <a:avLst/>
          </a:prstGeom>
        </p:spPr>
      </p:pic>
      <p:pic>
        <p:nvPicPr>
          <p:cNvPr id="31" name="Grafik 3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74D43FA2-3F9E-4D3E-A489-414480175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383">
            <a:off x="4999501" y="3170441"/>
            <a:ext cx="59747" cy="56262"/>
          </a:xfrm>
          <a:prstGeom prst="rect">
            <a:avLst/>
          </a:prstGeom>
        </p:spPr>
      </p:pic>
      <p:pic>
        <p:nvPicPr>
          <p:cNvPr id="32" name="Grafik 3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6E5BBD79-3CE1-4FD8-8699-0C35539B3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824" y="4872950"/>
            <a:ext cx="59747" cy="56262"/>
          </a:xfrm>
          <a:prstGeom prst="rect">
            <a:avLst/>
          </a:prstGeom>
        </p:spPr>
      </p:pic>
      <p:pic>
        <p:nvPicPr>
          <p:cNvPr id="33" name="Grafik 3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826D399D-BFCB-40DD-9878-1488301819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225" y="5278013"/>
            <a:ext cx="59747" cy="56262"/>
          </a:xfrm>
          <a:prstGeom prst="rect">
            <a:avLst/>
          </a:prstGeom>
        </p:spPr>
      </p:pic>
      <p:pic>
        <p:nvPicPr>
          <p:cNvPr id="34" name="Grafik 3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56197B3-DFAE-4123-82D0-D4D85C8CF7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20618">
            <a:off x="2302612" y="2704994"/>
            <a:ext cx="2076004" cy="1954912"/>
          </a:xfrm>
          <a:prstGeom prst="rect">
            <a:avLst/>
          </a:prstGeom>
        </p:spPr>
      </p:pic>
      <p:pic>
        <p:nvPicPr>
          <p:cNvPr id="35" name="Grafik 3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A156044-744A-44F5-A46C-D473DD53D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967" y="3908608"/>
            <a:ext cx="59747" cy="56262"/>
          </a:xfrm>
          <a:prstGeom prst="rect">
            <a:avLst/>
          </a:prstGeom>
        </p:spPr>
      </p:pic>
      <p:pic>
        <p:nvPicPr>
          <p:cNvPr id="36" name="Grafik 3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DB1C8712-6FE0-4D01-A0EC-34EC6646D5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177" y="5221751"/>
            <a:ext cx="59747" cy="56262"/>
          </a:xfrm>
          <a:prstGeom prst="rect">
            <a:avLst/>
          </a:prstGeom>
        </p:spPr>
      </p:pic>
      <p:pic>
        <p:nvPicPr>
          <p:cNvPr id="37" name="Grafik 3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7D2E0CE2-49A3-4F15-B8F0-74DF83E299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853" y="4816688"/>
            <a:ext cx="59747" cy="56262"/>
          </a:xfrm>
          <a:prstGeom prst="rect">
            <a:avLst/>
          </a:prstGeom>
        </p:spPr>
      </p:pic>
      <p:pic>
        <p:nvPicPr>
          <p:cNvPr id="38" name="Grafik 3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B8535924-34A8-460F-A69E-115508BE6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4324">
            <a:off x="-288051" y="5885165"/>
            <a:ext cx="1190349" cy="1120917"/>
          </a:xfrm>
          <a:prstGeom prst="rect">
            <a:avLst/>
          </a:prstGeom>
        </p:spPr>
      </p:pic>
      <p:pic>
        <p:nvPicPr>
          <p:cNvPr id="39" name="Grafik 3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AF2CF4BE-0430-41CB-ADE1-2BB4689922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4525">
            <a:off x="771627" y="5328508"/>
            <a:ext cx="1346829" cy="1268270"/>
          </a:xfrm>
          <a:prstGeom prst="rect">
            <a:avLst/>
          </a:prstGeom>
        </p:spPr>
      </p:pic>
      <p:pic>
        <p:nvPicPr>
          <p:cNvPr id="40" name="Grafik 3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CC354769-5CF5-4540-BFD1-25387DB87F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12" y="5833869"/>
            <a:ext cx="59747" cy="56262"/>
          </a:xfrm>
          <a:prstGeom prst="rect">
            <a:avLst/>
          </a:prstGeom>
        </p:spPr>
      </p:pic>
      <p:pic>
        <p:nvPicPr>
          <p:cNvPr id="41" name="Grafik 4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B20FF05-857E-406A-A517-17CAA05B7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077" y="5845085"/>
            <a:ext cx="59747" cy="56262"/>
          </a:xfrm>
          <a:prstGeom prst="rect">
            <a:avLst/>
          </a:prstGeom>
        </p:spPr>
      </p:pic>
      <p:pic>
        <p:nvPicPr>
          <p:cNvPr id="42" name="Grafik 4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B0997F3D-AFA4-42D9-B7CD-36493E92AD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91" y="4953932"/>
            <a:ext cx="929470" cy="875255"/>
          </a:xfrm>
          <a:prstGeom prst="rect">
            <a:avLst/>
          </a:prstGeom>
        </p:spPr>
      </p:pic>
      <p:pic>
        <p:nvPicPr>
          <p:cNvPr id="43" name="Grafik 4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4A5248FC-6A1F-4CFD-B9EB-04124038F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490174" y="1071767"/>
            <a:ext cx="48551" cy="45719"/>
          </a:xfrm>
          <a:prstGeom prst="rect">
            <a:avLst/>
          </a:prstGeom>
        </p:spPr>
      </p:pic>
      <p:pic>
        <p:nvPicPr>
          <p:cNvPr id="44" name="Grafik 4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F91A603-659D-4443-81BE-BF737A310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134388" y="1597148"/>
            <a:ext cx="48551" cy="45719"/>
          </a:xfrm>
          <a:prstGeom prst="rect">
            <a:avLst/>
          </a:prstGeom>
        </p:spPr>
      </p:pic>
      <p:pic>
        <p:nvPicPr>
          <p:cNvPr id="45" name="Grafik 4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DFD0EF51-A96F-43D6-9EC2-72F72F5F63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646940" y="1287593"/>
            <a:ext cx="48551" cy="45719"/>
          </a:xfrm>
          <a:prstGeom prst="rect">
            <a:avLst/>
          </a:prstGeom>
        </p:spPr>
      </p:pic>
      <p:pic>
        <p:nvPicPr>
          <p:cNvPr id="46" name="Grafik 4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FB475E4A-38DF-426E-8227-A69F4C9992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4109117" y="1228178"/>
            <a:ext cx="48551" cy="45719"/>
          </a:xfrm>
          <a:prstGeom prst="rect">
            <a:avLst/>
          </a:prstGeom>
        </p:spPr>
      </p:pic>
      <p:pic>
        <p:nvPicPr>
          <p:cNvPr id="47" name="Grafik 4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1A2BE7DA-A950-4614-AA27-F8E5008B24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708064" y="694779"/>
            <a:ext cx="48551" cy="45719"/>
          </a:xfrm>
          <a:prstGeom prst="rect">
            <a:avLst/>
          </a:prstGeom>
        </p:spPr>
      </p:pic>
      <p:pic>
        <p:nvPicPr>
          <p:cNvPr id="48" name="Grafik 4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16E377DC-47A8-4D19-AE2B-78DA3D68A0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4401885" y="438105"/>
            <a:ext cx="48551" cy="45719"/>
          </a:xfrm>
          <a:prstGeom prst="rect">
            <a:avLst/>
          </a:prstGeom>
        </p:spPr>
      </p:pic>
      <p:pic>
        <p:nvPicPr>
          <p:cNvPr id="49" name="Grafik 4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ED3463C9-36C6-4784-90B6-72AC63113F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963" y="4380971"/>
            <a:ext cx="48551" cy="45719"/>
          </a:xfrm>
          <a:prstGeom prst="rect">
            <a:avLst/>
          </a:prstGeom>
        </p:spPr>
      </p:pic>
      <p:pic>
        <p:nvPicPr>
          <p:cNvPr id="50" name="Grafik 4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E2A2A330-94E0-423E-96CD-1141E6D7CE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47177" y="4906352"/>
            <a:ext cx="48551" cy="45719"/>
          </a:xfrm>
          <a:prstGeom prst="rect">
            <a:avLst/>
          </a:prstGeom>
        </p:spPr>
      </p:pic>
      <p:pic>
        <p:nvPicPr>
          <p:cNvPr id="51" name="Grafik 5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EADE0F9-5FC1-47FC-BBD4-4536CD4464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671634" y="4025377"/>
            <a:ext cx="1342875" cy="1264545"/>
          </a:xfrm>
          <a:prstGeom prst="rect">
            <a:avLst/>
          </a:prstGeom>
        </p:spPr>
      </p:pic>
      <p:pic>
        <p:nvPicPr>
          <p:cNvPr id="52" name="Grafik 5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142EE56D-4A54-4416-8DA7-80A8243CA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621906" y="4537382"/>
            <a:ext cx="48551" cy="45719"/>
          </a:xfrm>
          <a:prstGeom prst="rect">
            <a:avLst/>
          </a:prstGeom>
        </p:spPr>
      </p:pic>
      <p:pic>
        <p:nvPicPr>
          <p:cNvPr id="53" name="Grafik 5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FE8D3DF-DD1D-4CB8-93D7-489D7A5B7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220853" y="4003983"/>
            <a:ext cx="48551" cy="45719"/>
          </a:xfrm>
          <a:prstGeom prst="rect">
            <a:avLst/>
          </a:prstGeom>
        </p:spPr>
      </p:pic>
      <p:pic>
        <p:nvPicPr>
          <p:cNvPr id="54" name="Grafik 5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B2D5BCC-EDB8-4D8A-A7F9-8D86DD7AA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914674" y="3747309"/>
            <a:ext cx="48551" cy="45719"/>
          </a:xfrm>
          <a:prstGeom prst="rect">
            <a:avLst/>
          </a:prstGeom>
        </p:spPr>
      </p:pic>
      <p:pic>
        <p:nvPicPr>
          <p:cNvPr id="55" name="Grafik 5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EE7C7C64-54BF-40C4-B810-9E197E2C49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444138" y="1740879"/>
            <a:ext cx="48551" cy="45719"/>
          </a:xfrm>
          <a:prstGeom prst="rect">
            <a:avLst/>
          </a:prstGeom>
        </p:spPr>
      </p:pic>
      <p:pic>
        <p:nvPicPr>
          <p:cNvPr id="56" name="Grafik 5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DB43CFE8-458F-47F8-8A4B-4F2533C4E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7088352" y="2266260"/>
            <a:ext cx="48551" cy="45719"/>
          </a:xfrm>
          <a:prstGeom prst="rect">
            <a:avLst/>
          </a:prstGeom>
        </p:spPr>
      </p:pic>
      <p:pic>
        <p:nvPicPr>
          <p:cNvPr id="57" name="Grafik 5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88B309F2-1901-4740-8167-5D8B39661C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7600904" y="1956705"/>
            <a:ext cx="48551" cy="45719"/>
          </a:xfrm>
          <a:prstGeom prst="rect">
            <a:avLst/>
          </a:prstGeom>
        </p:spPr>
      </p:pic>
      <p:pic>
        <p:nvPicPr>
          <p:cNvPr id="58" name="Grafik 5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626674AF-0E50-4311-8A2A-D0BBDBBAD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8063081" y="1897290"/>
            <a:ext cx="48551" cy="45719"/>
          </a:xfrm>
          <a:prstGeom prst="rect">
            <a:avLst/>
          </a:prstGeom>
        </p:spPr>
      </p:pic>
      <p:pic>
        <p:nvPicPr>
          <p:cNvPr id="59" name="Grafik 5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9CA2B5B4-1D39-47D2-85B7-14609C48E8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387332" y="820325"/>
            <a:ext cx="1481254" cy="1394852"/>
          </a:xfrm>
          <a:prstGeom prst="rect">
            <a:avLst/>
          </a:prstGeom>
        </p:spPr>
      </p:pic>
      <p:pic>
        <p:nvPicPr>
          <p:cNvPr id="60" name="Grafik 5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B4AE1743-16B7-4A1B-8A6E-F66627BC7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8355849" y="1107217"/>
            <a:ext cx="48551" cy="45719"/>
          </a:xfrm>
          <a:prstGeom prst="rect">
            <a:avLst/>
          </a:prstGeom>
        </p:spPr>
      </p:pic>
      <p:pic>
        <p:nvPicPr>
          <p:cNvPr id="61" name="Grafik 6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4C0CB0F8-40E0-4C5C-9914-F65AF3B3E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5406">
            <a:off x="7214297" y="421887"/>
            <a:ext cx="1427096" cy="1343852"/>
          </a:xfrm>
          <a:prstGeom prst="rect">
            <a:avLst/>
          </a:prstGeom>
        </p:spPr>
      </p:pic>
      <p:pic>
        <p:nvPicPr>
          <p:cNvPr id="62" name="Grafik 6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41E20C83-EA75-42F6-BC26-7922E9038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8940342" y="1101475"/>
            <a:ext cx="48551" cy="45719"/>
          </a:xfrm>
          <a:prstGeom prst="rect">
            <a:avLst/>
          </a:prstGeom>
        </p:spPr>
      </p:pic>
      <p:pic>
        <p:nvPicPr>
          <p:cNvPr id="63" name="Grafik 6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FFEE7354-CCDB-4E65-B22C-3E6ACC5683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9452894" y="791920"/>
            <a:ext cx="48551" cy="45719"/>
          </a:xfrm>
          <a:prstGeom prst="rect">
            <a:avLst/>
          </a:prstGeom>
        </p:spPr>
      </p:pic>
      <p:pic>
        <p:nvPicPr>
          <p:cNvPr id="64" name="Grafik 6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A084736A-E344-40B6-9BF8-CBF3A33F85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8434529" y="-386472"/>
            <a:ext cx="1613665" cy="1519539"/>
          </a:xfrm>
          <a:prstGeom prst="rect">
            <a:avLst/>
          </a:prstGeom>
        </p:spPr>
      </p:pic>
      <p:pic>
        <p:nvPicPr>
          <p:cNvPr id="65" name="Grafik 6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E907D40-321F-41C0-89D4-1B39278F8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9514018" y="199106"/>
            <a:ext cx="48551" cy="45719"/>
          </a:xfrm>
          <a:prstGeom prst="rect">
            <a:avLst/>
          </a:prstGeom>
        </p:spPr>
      </p:pic>
      <p:pic>
        <p:nvPicPr>
          <p:cNvPr id="66" name="Grafik 6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13871DC2-C1B4-48AD-B102-740F67B18A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0207839" y="-57568"/>
            <a:ext cx="48551" cy="45719"/>
          </a:xfrm>
          <a:prstGeom prst="rect">
            <a:avLst/>
          </a:prstGeom>
        </p:spPr>
      </p:pic>
      <p:pic>
        <p:nvPicPr>
          <p:cNvPr id="67" name="Grafik 6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97524F0B-0369-49B9-B452-092382C19A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62702" y="1053803"/>
            <a:ext cx="48551" cy="45719"/>
          </a:xfrm>
          <a:prstGeom prst="rect">
            <a:avLst/>
          </a:prstGeom>
        </p:spPr>
      </p:pic>
      <p:pic>
        <p:nvPicPr>
          <p:cNvPr id="68" name="Grafik 6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1C18AD5-C6CE-430E-AA1E-7939D3110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24879" y="994388"/>
            <a:ext cx="48551" cy="45719"/>
          </a:xfrm>
          <a:prstGeom prst="rect">
            <a:avLst/>
          </a:prstGeom>
        </p:spPr>
      </p:pic>
      <p:pic>
        <p:nvPicPr>
          <p:cNvPr id="69" name="Grafik 6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D581B215-67E5-4145-B7C3-1EAB9C1A12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23826" y="460989"/>
            <a:ext cx="48551" cy="45719"/>
          </a:xfrm>
          <a:prstGeom prst="rect">
            <a:avLst/>
          </a:prstGeom>
        </p:spPr>
      </p:pic>
      <p:pic>
        <p:nvPicPr>
          <p:cNvPr id="70" name="Grafik 6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153F94AF-011C-4DCD-A457-893286F61A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917647" y="204315"/>
            <a:ext cx="48551" cy="45719"/>
          </a:xfrm>
          <a:prstGeom prst="rect">
            <a:avLst/>
          </a:prstGeom>
        </p:spPr>
      </p:pic>
      <p:pic>
        <p:nvPicPr>
          <p:cNvPr id="71" name="Grafik 7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DB81B21-33B5-4CD4-BD06-1E18309C8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166518" y="1162493"/>
            <a:ext cx="48551" cy="45719"/>
          </a:xfrm>
          <a:prstGeom prst="rect">
            <a:avLst/>
          </a:prstGeom>
        </p:spPr>
      </p:pic>
      <p:pic>
        <p:nvPicPr>
          <p:cNvPr id="72" name="Grafik 7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4AB8D852-D231-4A14-824A-EC69F6330B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106797" y="631370"/>
            <a:ext cx="48551" cy="45719"/>
          </a:xfrm>
          <a:prstGeom prst="rect">
            <a:avLst/>
          </a:prstGeom>
        </p:spPr>
      </p:pic>
      <p:pic>
        <p:nvPicPr>
          <p:cNvPr id="73" name="Grafik 7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99340565-0AC8-40B0-88E4-F9612B1C6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751011" y="1156751"/>
            <a:ext cx="48551" cy="45719"/>
          </a:xfrm>
          <a:prstGeom prst="rect">
            <a:avLst/>
          </a:prstGeom>
        </p:spPr>
      </p:pic>
      <p:pic>
        <p:nvPicPr>
          <p:cNvPr id="74" name="Grafik 7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2075878D-31C3-4B7A-956E-65A1F9D3B9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263563" y="847196"/>
            <a:ext cx="48551" cy="45719"/>
          </a:xfrm>
          <a:prstGeom prst="rect">
            <a:avLst/>
          </a:prstGeom>
        </p:spPr>
      </p:pic>
      <p:pic>
        <p:nvPicPr>
          <p:cNvPr id="75" name="Grafik 7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D7DFA2A-6738-482C-B8EB-CC7E42F56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725740" y="787781"/>
            <a:ext cx="48551" cy="45719"/>
          </a:xfrm>
          <a:prstGeom prst="rect">
            <a:avLst/>
          </a:prstGeom>
        </p:spPr>
      </p:pic>
      <p:pic>
        <p:nvPicPr>
          <p:cNvPr id="76" name="Grafik 7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92704AE-1A0F-45C9-84AF-C100B661D5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324687" y="254382"/>
            <a:ext cx="48551" cy="45719"/>
          </a:xfrm>
          <a:prstGeom prst="rect">
            <a:avLst/>
          </a:prstGeom>
        </p:spPr>
      </p:pic>
      <p:pic>
        <p:nvPicPr>
          <p:cNvPr id="81" name="Grafik 8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A8429D3C-C81D-4DFE-A3D7-438BAB7167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63716" y="2946080"/>
            <a:ext cx="48551" cy="45719"/>
          </a:xfrm>
          <a:prstGeom prst="rect">
            <a:avLst/>
          </a:prstGeom>
        </p:spPr>
      </p:pic>
      <p:pic>
        <p:nvPicPr>
          <p:cNvPr id="82" name="Grafik 8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22CD8CBB-6A95-49F7-95B8-CA83CE170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03995" y="2414957"/>
            <a:ext cx="48551" cy="45719"/>
          </a:xfrm>
          <a:prstGeom prst="rect">
            <a:avLst/>
          </a:prstGeom>
        </p:spPr>
      </p:pic>
      <p:pic>
        <p:nvPicPr>
          <p:cNvPr id="83" name="Grafik 8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51BAE2A-3079-44AA-9F96-009C5513E7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948209" y="2940338"/>
            <a:ext cx="48551" cy="45719"/>
          </a:xfrm>
          <a:prstGeom prst="rect">
            <a:avLst/>
          </a:prstGeom>
        </p:spPr>
      </p:pic>
      <p:pic>
        <p:nvPicPr>
          <p:cNvPr id="84" name="Grafik 8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7FD531DE-611F-421C-B55B-1F33B2E350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460761" y="2630783"/>
            <a:ext cx="48551" cy="45719"/>
          </a:xfrm>
          <a:prstGeom prst="rect">
            <a:avLst/>
          </a:prstGeom>
        </p:spPr>
      </p:pic>
      <p:pic>
        <p:nvPicPr>
          <p:cNvPr id="85" name="Grafik 8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6AA63AE-1AAC-4C8C-85AA-986F17D9E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922938" y="2571368"/>
            <a:ext cx="48551" cy="45719"/>
          </a:xfrm>
          <a:prstGeom prst="rect">
            <a:avLst/>
          </a:prstGeom>
        </p:spPr>
      </p:pic>
      <p:pic>
        <p:nvPicPr>
          <p:cNvPr id="86" name="Grafik 8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B457F851-A256-432C-8E3B-015FA0ADB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521885" y="2037969"/>
            <a:ext cx="48551" cy="45719"/>
          </a:xfrm>
          <a:prstGeom prst="rect">
            <a:avLst/>
          </a:prstGeom>
        </p:spPr>
      </p:pic>
      <p:pic>
        <p:nvPicPr>
          <p:cNvPr id="77" name="Grafik 7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27C01DFE-8B39-465A-A4D0-B7ABD40C99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-1640100" y="2837390"/>
            <a:ext cx="48551" cy="45719"/>
          </a:xfrm>
          <a:prstGeom prst="rect">
            <a:avLst/>
          </a:prstGeom>
        </p:spPr>
      </p:pic>
      <p:pic>
        <p:nvPicPr>
          <p:cNvPr id="78" name="Grafik 7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E8CF6BCB-3BE5-48DF-AF3C-8821BFB7B8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-1177923" y="2777975"/>
            <a:ext cx="48551" cy="45719"/>
          </a:xfrm>
          <a:prstGeom prst="rect">
            <a:avLst/>
          </a:prstGeom>
        </p:spPr>
      </p:pic>
      <p:pic>
        <p:nvPicPr>
          <p:cNvPr id="79" name="Grafik 7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F53EE069-B6E4-470C-92A1-0D03FB50D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-1578976" y="2244576"/>
            <a:ext cx="48551" cy="45719"/>
          </a:xfrm>
          <a:prstGeom prst="rect">
            <a:avLst/>
          </a:prstGeom>
        </p:spPr>
      </p:pic>
      <p:pic>
        <p:nvPicPr>
          <p:cNvPr id="80" name="Grafik 7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8C02EF76-48AF-4654-8EC8-CE5361C4B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-885155" y="1987902"/>
            <a:ext cx="48551" cy="4571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ADE16A4-477D-4371-B1C5-CBFA34E727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852" y="-2135408"/>
            <a:ext cx="2057400" cy="2057400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sp>
        <p:nvSpPr>
          <p:cNvPr id="90" name="Textfeld 89">
            <a:extLst>
              <a:ext uri="{FF2B5EF4-FFF2-40B4-BE49-F238E27FC236}">
                <a16:creationId xmlns:a16="http://schemas.microsoft.com/office/drawing/2014/main" id="{6EB3ABAC-66B1-4BD3-98F1-0550611A3E29}"/>
              </a:ext>
            </a:extLst>
          </p:cNvPr>
          <p:cNvSpPr txBox="1"/>
          <p:nvPr/>
        </p:nvSpPr>
        <p:spPr>
          <a:xfrm>
            <a:off x="8595522" y="2728079"/>
            <a:ext cx="3909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800" b="0" i="0" u="none" strike="noStrike" kern="1200" cap="none" spc="0" normalizeH="0" baseline="0" noProof="0" dirty="0">
                <a:ln>
                  <a:noFill/>
                </a:ln>
                <a:solidFill>
                  <a:srgbClr val="ECE9E2"/>
                </a:solidFill>
                <a:effectLst>
                  <a:outerShdw blurRad="50800" dist="50800" dir="5400000" algn="ctr" rotWithShape="0">
                    <a:srgbClr val="60664A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Team Börse </a:t>
            </a: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1017D9BE-B660-4B3B-B6CB-2A8B56C689FA}"/>
              </a:ext>
            </a:extLst>
          </p:cNvPr>
          <p:cNvSpPr txBox="1"/>
          <p:nvPr/>
        </p:nvSpPr>
        <p:spPr>
          <a:xfrm>
            <a:off x="8696130" y="3671931"/>
            <a:ext cx="4562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3600">
                <a:solidFill>
                  <a:srgbClr val="ECE9E2"/>
                </a:solidFill>
                <a:effectLst>
                  <a:outerShdw blurRad="50800" dist="50800" dir="5400000" algn="ctr" rotWithShape="0">
                    <a:srgbClr val="60664A"/>
                  </a:outerShdw>
                </a:effectLst>
                <a:latin typeface="Impact" panose="020B0806030902050204" pitchFamily="34" charset="0"/>
                <a:cs typeface="Biome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Abschlussp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CE9E2"/>
                </a:solidFill>
                <a:effectLst>
                  <a:outerShdw blurRad="50800" dist="50800" dir="5400000" algn="ctr" rotWithShape="0">
                    <a:srgbClr val="60664A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räsentation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rgbClr val="ECE9E2"/>
              </a:solidFill>
              <a:effectLst>
                <a:outerShdw blurRad="50800" dist="50800" dir="5400000" algn="ctr" rotWithShape="0">
                  <a:srgbClr val="60664A"/>
                </a:outerShdw>
              </a:effectLst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F072B801-CE18-4B33-A49B-3B21394CA1E2}"/>
              </a:ext>
            </a:extLst>
          </p:cNvPr>
          <p:cNvSpPr txBox="1"/>
          <p:nvPr/>
        </p:nvSpPr>
        <p:spPr>
          <a:xfrm>
            <a:off x="4505298" y="5869351"/>
            <a:ext cx="7196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Jeannine Bertrand, Jan Eger, Nicolas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Fürhaupter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, Timo Scheuermann, Velichka Popp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 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6848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207FB9-4BEC-48CA-99FD-F2F8633A5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89937D-EF4D-4B2E-B1FE-1FB5F62E3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sz="2000" dirty="0"/>
              <a:t>Grundlagen Aktienhandel</a:t>
            </a:r>
          </a:p>
          <a:p>
            <a:r>
              <a:rPr lang="de-DE" sz="2000" dirty="0"/>
              <a:t>Geschäftsprozess</a:t>
            </a:r>
            <a:endParaRPr lang="de-DE" dirty="0"/>
          </a:p>
          <a:p>
            <a:r>
              <a:rPr lang="de-DE" sz="2000" dirty="0"/>
              <a:t>Schnittstellen</a:t>
            </a:r>
          </a:p>
          <a:p>
            <a:r>
              <a:rPr lang="de-DE" sz="2000" dirty="0"/>
              <a:t>Organisation Gesamtprojekt</a:t>
            </a:r>
          </a:p>
          <a:p>
            <a:r>
              <a:rPr lang="de-DE" sz="2000" dirty="0"/>
              <a:t>Serverlandschaft und CI/CD</a:t>
            </a:r>
          </a:p>
          <a:p>
            <a:r>
              <a:rPr lang="de-DE" sz="2000" dirty="0"/>
              <a:t>Vorstellung der einzelnen Gruppen</a:t>
            </a:r>
          </a:p>
          <a:p>
            <a:pPr lvl="1"/>
            <a:r>
              <a:rPr lang="de-DE" sz="1800" dirty="0"/>
              <a:t>Börse</a:t>
            </a:r>
          </a:p>
          <a:p>
            <a:pPr lvl="1"/>
            <a:r>
              <a:rPr lang="de-DE" sz="1800" dirty="0"/>
              <a:t>Privatkundenbroker</a:t>
            </a:r>
          </a:p>
          <a:p>
            <a:pPr lvl="1"/>
            <a:r>
              <a:rPr lang="de-DE" sz="1800" dirty="0"/>
              <a:t>Geschäftskundenbroker</a:t>
            </a:r>
          </a:p>
          <a:p>
            <a:pPr lvl="1"/>
            <a:r>
              <a:rPr lang="de-DE" sz="1800" dirty="0"/>
              <a:t>Simulation</a:t>
            </a:r>
          </a:p>
          <a:p>
            <a:r>
              <a:rPr lang="de-DE" sz="2100" dirty="0"/>
              <a:t>Zeitlicher Aufwand Gesamtprojekt</a:t>
            </a:r>
          </a:p>
          <a:p>
            <a:r>
              <a:rPr lang="de-DE" sz="2000" dirty="0"/>
              <a:t>Reflexion des Projekts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243E5C-4EFA-4BA8-B601-A8FAA16A4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B0261-4ADD-4D32-A5B1-5BBF7463BEF8}" type="datetime1">
              <a:rPr lang="de-DE" smtClean="0"/>
              <a:t>28.04.2021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8F8648-C3FB-4557-B279-4253D2C84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WWI 18 SEA/C</a:t>
            </a:r>
          </a:p>
        </p:txBody>
      </p:sp>
      <p:sp>
        <p:nvSpPr>
          <p:cNvPr id="8" name="Foliennummernplatzhalter 6">
            <a:extLst>
              <a:ext uri="{FF2B5EF4-FFF2-40B4-BE49-F238E27FC236}">
                <a16:creationId xmlns:a16="http://schemas.microsoft.com/office/drawing/2014/main" id="{C8E2A428-7373-4002-824F-6DF089519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/>
          <a:p>
            <a:fld id="{C8E4CB9F-243C-4156-9AA2-01A91AA16573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647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E4996E-2194-4452-82F4-0B6DA1E63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Börse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BBDA748-555D-4B95-92FE-39B145DD2D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Gruppenmitglieder:</a:t>
            </a:r>
          </a:p>
          <a:p>
            <a:r>
              <a:rPr lang="de-DE" sz="2000" dirty="0" err="1"/>
              <a:t>Velichka</a:t>
            </a:r>
            <a:r>
              <a:rPr lang="de-DE" sz="2000" dirty="0"/>
              <a:t> Popp, Nicolas </a:t>
            </a:r>
            <a:r>
              <a:rPr lang="de-DE" sz="2000" dirty="0" err="1"/>
              <a:t>Fürhaupter</a:t>
            </a:r>
            <a:r>
              <a:rPr lang="de-DE" sz="2000" dirty="0"/>
              <a:t>, Jan Eger,</a:t>
            </a:r>
          </a:p>
          <a:p>
            <a:r>
              <a:rPr lang="de-DE" sz="2000" dirty="0"/>
              <a:t>Timo Scheuermann, Jeannine Bertrand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D97D6F-2DF6-4ABE-BD22-7C91CD946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D8B80-AC2F-4E0F-A3D1-77A1CA69D9FF}" type="datetime1">
              <a:rPr lang="de-DE" smtClean="0"/>
              <a:t>28.04.2021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E6C7AD-72A3-4477-93B2-CFC8585A1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922B5B8-2D8E-48E9-A052-A6835321B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20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DDF2A9A-2662-43D9-9C7A-EBA3203C0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40629">
            <a:off x="7968409" y="524533"/>
            <a:ext cx="3255878" cy="325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50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ihandform: Form 22">
            <a:extLst>
              <a:ext uri="{FF2B5EF4-FFF2-40B4-BE49-F238E27FC236}">
                <a16:creationId xmlns:a16="http://schemas.microsoft.com/office/drawing/2014/main" id="{E3A604AC-9C6A-477D-BFA7-443023C9C642}"/>
              </a:ext>
            </a:extLst>
          </p:cNvPr>
          <p:cNvSpPr/>
          <p:nvPr/>
        </p:nvSpPr>
        <p:spPr>
          <a:xfrm>
            <a:off x="6668007" y="3176016"/>
            <a:ext cx="2417064" cy="1158240"/>
          </a:xfrm>
          <a:custGeom>
            <a:avLst/>
            <a:gdLst>
              <a:gd name="connsiteX0" fmla="*/ 0 w 2215613"/>
              <a:gd name="connsiteY0" fmla="*/ 0 h 886245"/>
              <a:gd name="connsiteX1" fmla="*/ 1772491 w 2215613"/>
              <a:gd name="connsiteY1" fmla="*/ 0 h 886245"/>
              <a:gd name="connsiteX2" fmla="*/ 2215613 w 2215613"/>
              <a:gd name="connsiteY2" fmla="*/ 443123 h 886245"/>
              <a:gd name="connsiteX3" fmla="*/ 1772491 w 2215613"/>
              <a:gd name="connsiteY3" fmla="*/ 886245 h 886245"/>
              <a:gd name="connsiteX4" fmla="*/ 0 w 2215613"/>
              <a:gd name="connsiteY4" fmla="*/ 886245 h 886245"/>
              <a:gd name="connsiteX5" fmla="*/ 443123 w 2215613"/>
              <a:gd name="connsiteY5" fmla="*/ 443123 h 886245"/>
              <a:gd name="connsiteX6" fmla="*/ 0 w 2215613"/>
              <a:gd name="connsiteY6" fmla="*/ 0 h 886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15613" h="886245">
                <a:moveTo>
                  <a:pt x="0" y="0"/>
                </a:moveTo>
                <a:lnTo>
                  <a:pt x="1772491" y="0"/>
                </a:lnTo>
                <a:lnTo>
                  <a:pt x="2215613" y="443123"/>
                </a:lnTo>
                <a:lnTo>
                  <a:pt x="1772491" y="886245"/>
                </a:lnTo>
                <a:lnTo>
                  <a:pt x="0" y="886245"/>
                </a:lnTo>
                <a:lnTo>
                  <a:pt x="443123" y="4431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130" tIns="17336" rIns="460458" bIns="17336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300" dirty="0"/>
              <a:t>Clearing</a:t>
            </a:r>
            <a:endParaRPr lang="de-DE" sz="1300" kern="1200" dirty="0"/>
          </a:p>
        </p:txBody>
      </p:sp>
      <p:sp>
        <p:nvSpPr>
          <p:cNvPr id="24" name="Freihandform: Form 23">
            <a:extLst>
              <a:ext uri="{FF2B5EF4-FFF2-40B4-BE49-F238E27FC236}">
                <a16:creationId xmlns:a16="http://schemas.microsoft.com/office/drawing/2014/main" id="{405954D4-8520-4D74-B559-EF2450D7F7EE}"/>
              </a:ext>
            </a:extLst>
          </p:cNvPr>
          <p:cNvSpPr/>
          <p:nvPr/>
        </p:nvSpPr>
        <p:spPr>
          <a:xfrm>
            <a:off x="8624823" y="3182112"/>
            <a:ext cx="2417064" cy="1158240"/>
          </a:xfrm>
          <a:custGeom>
            <a:avLst/>
            <a:gdLst>
              <a:gd name="connsiteX0" fmla="*/ 0 w 2215613"/>
              <a:gd name="connsiteY0" fmla="*/ 0 h 886245"/>
              <a:gd name="connsiteX1" fmla="*/ 1772491 w 2215613"/>
              <a:gd name="connsiteY1" fmla="*/ 0 h 886245"/>
              <a:gd name="connsiteX2" fmla="*/ 2215613 w 2215613"/>
              <a:gd name="connsiteY2" fmla="*/ 443123 h 886245"/>
              <a:gd name="connsiteX3" fmla="*/ 1772491 w 2215613"/>
              <a:gd name="connsiteY3" fmla="*/ 886245 h 886245"/>
              <a:gd name="connsiteX4" fmla="*/ 0 w 2215613"/>
              <a:gd name="connsiteY4" fmla="*/ 886245 h 886245"/>
              <a:gd name="connsiteX5" fmla="*/ 443123 w 2215613"/>
              <a:gd name="connsiteY5" fmla="*/ 443123 h 886245"/>
              <a:gd name="connsiteX6" fmla="*/ 0 w 2215613"/>
              <a:gd name="connsiteY6" fmla="*/ 0 h 886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15613" h="886245">
                <a:moveTo>
                  <a:pt x="0" y="0"/>
                </a:moveTo>
                <a:lnTo>
                  <a:pt x="1772491" y="0"/>
                </a:lnTo>
                <a:lnTo>
                  <a:pt x="2215613" y="443123"/>
                </a:lnTo>
                <a:lnTo>
                  <a:pt x="1772491" y="886245"/>
                </a:lnTo>
                <a:lnTo>
                  <a:pt x="0" y="886245"/>
                </a:lnTo>
                <a:lnTo>
                  <a:pt x="443123" y="4431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130" tIns="17336" rIns="460458" bIns="17336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300" kern="1200" dirty="0"/>
              <a:t>Rechnung</a:t>
            </a:r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12505D0C-5851-47D3-85A6-D1BA6E34FA61}"/>
              </a:ext>
            </a:extLst>
          </p:cNvPr>
          <p:cNvSpPr/>
          <p:nvPr/>
        </p:nvSpPr>
        <p:spPr>
          <a:xfrm>
            <a:off x="748791" y="3182112"/>
            <a:ext cx="2417064" cy="1158240"/>
          </a:xfrm>
          <a:custGeom>
            <a:avLst/>
            <a:gdLst>
              <a:gd name="connsiteX0" fmla="*/ 0 w 2215613"/>
              <a:gd name="connsiteY0" fmla="*/ 0 h 886245"/>
              <a:gd name="connsiteX1" fmla="*/ 1772491 w 2215613"/>
              <a:gd name="connsiteY1" fmla="*/ 0 h 886245"/>
              <a:gd name="connsiteX2" fmla="*/ 2215613 w 2215613"/>
              <a:gd name="connsiteY2" fmla="*/ 443123 h 886245"/>
              <a:gd name="connsiteX3" fmla="*/ 1772491 w 2215613"/>
              <a:gd name="connsiteY3" fmla="*/ 886245 h 886245"/>
              <a:gd name="connsiteX4" fmla="*/ 0 w 2215613"/>
              <a:gd name="connsiteY4" fmla="*/ 886245 h 886245"/>
              <a:gd name="connsiteX5" fmla="*/ 443123 w 2215613"/>
              <a:gd name="connsiteY5" fmla="*/ 443123 h 886245"/>
              <a:gd name="connsiteX6" fmla="*/ 0 w 2215613"/>
              <a:gd name="connsiteY6" fmla="*/ 0 h 886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15613" h="886245">
                <a:moveTo>
                  <a:pt x="0" y="0"/>
                </a:moveTo>
                <a:lnTo>
                  <a:pt x="1772491" y="0"/>
                </a:lnTo>
                <a:lnTo>
                  <a:pt x="2215613" y="443123"/>
                </a:lnTo>
                <a:lnTo>
                  <a:pt x="1772491" y="886245"/>
                </a:lnTo>
                <a:lnTo>
                  <a:pt x="0" y="886245"/>
                </a:lnTo>
                <a:lnTo>
                  <a:pt x="443123" y="4431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130" tIns="17336" rIns="460458" bIns="17336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300" kern="1200" dirty="0"/>
              <a:t>Authentifizierung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68C7EAB-C609-4FB4-B906-715541BE0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Geschäftsprozess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01A4EF-8A5F-468A-9582-447F1B16A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7. April 2021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F2B451-01B6-47B3-BC77-853CBA680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9778AC-916E-40F3-A89E-FEE6AE3E7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21</a:t>
            </a:fld>
            <a:endParaRPr lang="de-DE" dirty="0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FD7A1B0F-2291-4236-92EB-AF03F0B886C5}"/>
              </a:ext>
            </a:extLst>
          </p:cNvPr>
          <p:cNvGrpSpPr/>
          <p:nvPr/>
        </p:nvGrpSpPr>
        <p:grpSpPr>
          <a:xfrm>
            <a:off x="2717799" y="3176016"/>
            <a:ext cx="4398264" cy="1164336"/>
            <a:chOff x="2819400" y="3176016"/>
            <a:chExt cx="4398264" cy="1164336"/>
          </a:xfrm>
        </p:grpSpPr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EB34964-C8A8-4379-970C-11A4F83CC0F7}"/>
                </a:ext>
              </a:extLst>
            </p:cNvPr>
            <p:cNvSpPr/>
            <p:nvPr/>
          </p:nvSpPr>
          <p:spPr>
            <a:xfrm>
              <a:off x="4800600" y="3182112"/>
              <a:ext cx="2417064" cy="1158240"/>
            </a:xfrm>
            <a:custGeom>
              <a:avLst/>
              <a:gdLst>
                <a:gd name="connsiteX0" fmla="*/ 0 w 2215613"/>
                <a:gd name="connsiteY0" fmla="*/ 0 h 886245"/>
                <a:gd name="connsiteX1" fmla="*/ 1772491 w 2215613"/>
                <a:gd name="connsiteY1" fmla="*/ 0 h 886245"/>
                <a:gd name="connsiteX2" fmla="*/ 2215613 w 2215613"/>
                <a:gd name="connsiteY2" fmla="*/ 443123 h 886245"/>
                <a:gd name="connsiteX3" fmla="*/ 1772491 w 2215613"/>
                <a:gd name="connsiteY3" fmla="*/ 886245 h 886245"/>
                <a:gd name="connsiteX4" fmla="*/ 0 w 2215613"/>
                <a:gd name="connsiteY4" fmla="*/ 886245 h 886245"/>
                <a:gd name="connsiteX5" fmla="*/ 443123 w 2215613"/>
                <a:gd name="connsiteY5" fmla="*/ 443123 h 886245"/>
                <a:gd name="connsiteX6" fmla="*/ 0 w 2215613"/>
                <a:gd name="connsiteY6" fmla="*/ 0 h 886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5613" h="886245">
                  <a:moveTo>
                    <a:pt x="0" y="0"/>
                  </a:moveTo>
                  <a:lnTo>
                    <a:pt x="1772491" y="0"/>
                  </a:lnTo>
                  <a:lnTo>
                    <a:pt x="2215613" y="443123"/>
                  </a:lnTo>
                  <a:lnTo>
                    <a:pt x="1772491" y="886245"/>
                  </a:lnTo>
                  <a:lnTo>
                    <a:pt x="0" y="886245"/>
                  </a:lnTo>
                  <a:lnTo>
                    <a:pt x="443123" y="443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95130" tIns="17336" rIns="460458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300" b="1" kern="1200" dirty="0" err="1"/>
                <a:t>Matching</a:t>
              </a:r>
              <a:endParaRPr lang="de-DE" sz="1300" b="1" kern="1200" dirty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59817DAB-0B00-4456-A569-33B2346B4CAB}"/>
                </a:ext>
              </a:extLst>
            </p:cNvPr>
            <p:cNvSpPr/>
            <p:nvPr/>
          </p:nvSpPr>
          <p:spPr>
            <a:xfrm>
              <a:off x="2819400" y="3176016"/>
              <a:ext cx="2417064" cy="1158240"/>
            </a:xfrm>
            <a:custGeom>
              <a:avLst/>
              <a:gdLst>
                <a:gd name="connsiteX0" fmla="*/ 0 w 2215613"/>
                <a:gd name="connsiteY0" fmla="*/ 0 h 886245"/>
                <a:gd name="connsiteX1" fmla="*/ 1772491 w 2215613"/>
                <a:gd name="connsiteY1" fmla="*/ 0 h 886245"/>
                <a:gd name="connsiteX2" fmla="*/ 2215613 w 2215613"/>
                <a:gd name="connsiteY2" fmla="*/ 443123 h 886245"/>
                <a:gd name="connsiteX3" fmla="*/ 1772491 w 2215613"/>
                <a:gd name="connsiteY3" fmla="*/ 886245 h 886245"/>
                <a:gd name="connsiteX4" fmla="*/ 0 w 2215613"/>
                <a:gd name="connsiteY4" fmla="*/ 886245 h 886245"/>
                <a:gd name="connsiteX5" fmla="*/ 443123 w 2215613"/>
                <a:gd name="connsiteY5" fmla="*/ 443123 h 886245"/>
                <a:gd name="connsiteX6" fmla="*/ 0 w 2215613"/>
                <a:gd name="connsiteY6" fmla="*/ 0 h 886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5613" h="886245">
                  <a:moveTo>
                    <a:pt x="0" y="0"/>
                  </a:moveTo>
                  <a:lnTo>
                    <a:pt x="1772491" y="0"/>
                  </a:lnTo>
                  <a:lnTo>
                    <a:pt x="2215613" y="443123"/>
                  </a:lnTo>
                  <a:lnTo>
                    <a:pt x="1772491" y="886245"/>
                  </a:lnTo>
                  <a:lnTo>
                    <a:pt x="0" y="886245"/>
                  </a:lnTo>
                  <a:lnTo>
                    <a:pt x="443123" y="443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95130" tIns="17336" rIns="460458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300" b="1" dirty="0"/>
                <a:t>Order stellen</a:t>
              </a:r>
              <a:endParaRPr lang="de-DE" sz="1300" b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6973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8C7EAB-C609-4FB4-B906-715541BE0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Geschäftsprozess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01A4EF-8A5F-468A-9582-447F1B16A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7. April 2021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F2B451-01B6-47B3-BC77-853CBA680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9778AC-916E-40F3-A89E-FEE6AE3E7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22</a:t>
            </a:fld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918D813-D335-4DDA-9BF2-52325F15C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089" y="900112"/>
            <a:ext cx="8193822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669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 der Börse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74F997-9B4D-4C10-8D19-E47310970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0856" y="1759376"/>
            <a:ext cx="625384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de-DE" dirty="0">
                <a:sym typeface="Wingdings" panose="05000000000000000000" pitchFamily="2" charset="2"/>
              </a:rPr>
              <a:t>Verwalten der Broker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de-DE" dirty="0">
                <a:sym typeface="Wingdings" panose="05000000000000000000" pitchFamily="2" charset="2"/>
              </a:rPr>
              <a:t>Informationen über Wertpapiere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de-DE" dirty="0">
                <a:sym typeface="Wingdings" panose="05000000000000000000" pitchFamily="2" charset="2"/>
              </a:rPr>
              <a:t>Orderannahme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de-DE" dirty="0" err="1">
                <a:sym typeface="Wingdings" panose="05000000000000000000" pitchFamily="2" charset="2"/>
              </a:rPr>
              <a:t>Matching</a:t>
            </a:r>
            <a:r>
              <a:rPr lang="de-DE" dirty="0">
                <a:sym typeface="Wingdings" panose="05000000000000000000" pitchFamily="2" charset="2"/>
              </a:rPr>
              <a:t> der Orders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de-DE" dirty="0">
                <a:sym typeface="Wingdings" panose="05000000000000000000" pitchFamily="2" charset="2"/>
              </a:rPr>
              <a:t>Clearing / Rechnungserstellung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7. April 2021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23</a:t>
            </a:fld>
            <a:endParaRPr lang="de-DE" dirty="0"/>
          </a:p>
        </p:txBody>
      </p:sp>
      <p:pic>
        <p:nvPicPr>
          <p:cNvPr id="17" name="Grafik 16" descr="Geld mit einfarbiger Füllung">
            <a:extLst>
              <a:ext uri="{FF2B5EF4-FFF2-40B4-BE49-F238E27FC236}">
                <a16:creationId xmlns:a16="http://schemas.microsoft.com/office/drawing/2014/main" id="{BC8A51DF-DDD9-4E7C-B7C8-344475247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5225" y="5194522"/>
            <a:ext cx="807720" cy="807720"/>
          </a:xfrm>
          <a:prstGeom prst="rect">
            <a:avLst/>
          </a:prstGeom>
        </p:spPr>
      </p:pic>
      <p:pic>
        <p:nvPicPr>
          <p:cNvPr id="18" name="Grafik 17" descr="Abakus mit einfarbiger Füllung">
            <a:extLst>
              <a:ext uri="{FF2B5EF4-FFF2-40B4-BE49-F238E27FC236}">
                <a16:creationId xmlns:a16="http://schemas.microsoft.com/office/drawing/2014/main" id="{780B6866-8279-459B-B441-1715C773A0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21510" y="4314015"/>
            <a:ext cx="807720" cy="807720"/>
          </a:xfrm>
          <a:prstGeom prst="rect">
            <a:avLst/>
          </a:prstGeom>
        </p:spPr>
      </p:pic>
      <p:pic>
        <p:nvPicPr>
          <p:cNvPr id="19" name="Grafik 18" descr="Balkendiagramm mit Aufwärtstrend mit einfarbiger Füllung">
            <a:extLst>
              <a:ext uri="{FF2B5EF4-FFF2-40B4-BE49-F238E27FC236}">
                <a16:creationId xmlns:a16="http://schemas.microsoft.com/office/drawing/2014/main" id="{FE057618-5859-4850-88C4-BBEEB9D959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35225" y="2562427"/>
            <a:ext cx="807720" cy="807720"/>
          </a:xfrm>
          <a:prstGeom prst="rect">
            <a:avLst/>
          </a:prstGeom>
        </p:spPr>
      </p:pic>
      <p:pic>
        <p:nvPicPr>
          <p:cNvPr id="20" name="Grafik 19" descr="Posteingang Häkchen mit einfarbiger Füllung">
            <a:extLst>
              <a:ext uri="{FF2B5EF4-FFF2-40B4-BE49-F238E27FC236}">
                <a16:creationId xmlns:a16="http://schemas.microsoft.com/office/drawing/2014/main" id="{AAFAAB80-46A2-47AF-8590-49E688EAFD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35225" y="3438221"/>
            <a:ext cx="807720" cy="807720"/>
          </a:xfrm>
          <a:prstGeom prst="rect">
            <a:avLst/>
          </a:prstGeom>
        </p:spPr>
      </p:pic>
      <p:pic>
        <p:nvPicPr>
          <p:cNvPr id="21" name="Grafik 20" descr="Kopf mit Zahnrädern mit einfarbiger Füllung">
            <a:extLst>
              <a:ext uri="{FF2B5EF4-FFF2-40B4-BE49-F238E27FC236}">
                <a16:creationId xmlns:a16="http://schemas.microsoft.com/office/drawing/2014/main" id="{8BB9AAB5-7630-43F9-BA3F-F503E430CC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35225" y="1686939"/>
            <a:ext cx="807720" cy="80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02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7EC04A-A1BB-449D-B7BB-95E9E76FB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147" y="-17722"/>
            <a:ext cx="10515600" cy="1325563"/>
          </a:xfrm>
        </p:spPr>
        <p:txBody>
          <a:bodyPr/>
          <a:lstStyle/>
          <a:p>
            <a:r>
              <a:rPr lang="de-DE" dirty="0"/>
              <a:t>Geschäftsmodell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5F15C2-40B4-4F36-ACA9-28AC2442E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955" y="1472355"/>
            <a:ext cx="10515600" cy="4687812"/>
          </a:xfrm>
          <a:effectLst/>
        </p:spPr>
        <p:txBody>
          <a:bodyPr>
            <a:normAutofit fontScale="92500"/>
          </a:bodyPr>
          <a:lstStyle/>
          <a:p>
            <a:r>
              <a:rPr lang="de-DE" dirty="0"/>
              <a:t>Grundmodell Pricing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Verschiedene Tarife für Privatbroker, Geschäftsbroker und Liquiditätsspender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4FC72D-D4BD-4571-A93C-467EA8BEE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7. April 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52D863-E56E-4B40-BF67-846CEAF3C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76090E-9F1A-447A-A0FD-409EB5B7C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24</a:t>
            </a:fld>
            <a:endParaRPr lang="de-DE" dirty="0"/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628A0563-5D53-439B-A504-F9D8B625CA24}"/>
              </a:ext>
            </a:extLst>
          </p:cNvPr>
          <p:cNvGrpSpPr/>
          <p:nvPr/>
        </p:nvGrpSpPr>
        <p:grpSpPr>
          <a:xfrm>
            <a:off x="1233316" y="2338916"/>
            <a:ext cx="8727000" cy="2998601"/>
            <a:chOff x="1233780" y="2416291"/>
            <a:chExt cx="8727000" cy="2998601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02FF88F4-692B-47B1-AD84-580CC9025EDB}"/>
                </a:ext>
              </a:extLst>
            </p:cNvPr>
            <p:cNvGrpSpPr/>
            <p:nvPr/>
          </p:nvGrpSpPr>
          <p:grpSpPr>
            <a:xfrm>
              <a:off x="1233780" y="2417222"/>
              <a:ext cx="1575644" cy="1546637"/>
              <a:chOff x="141437" y="1008448"/>
              <a:chExt cx="1337355" cy="1337355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grpSpPr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1D609D9C-C1FC-4443-B642-CB31D2E4C09B}"/>
                  </a:ext>
                </a:extLst>
              </p:cNvPr>
              <p:cNvSpPr/>
              <p:nvPr/>
            </p:nvSpPr>
            <p:spPr>
              <a:xfrm>
                <a:off x="141437" y="1008448"/>
                <a:ext cx="1337355" cy="1337355"/>
              </a:xfrm>
              <a:prstGeom prst="ellipse">
                <a:avLst/>
              </a:prstGeom>
              <a:blipFill dpi="0" rotWithShape="0">
                <a:blip r:embed="rId3"/>
                <a:srcRect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9" name="Ellipse 4">
                <a:extLst>
                  <a:ext uri="{FF2B5EF4-FFF2-40B4-BE49-F238E27FC236}">
                    <a16:creationId xmlns:a16="http://schemas.microsoft.com/office/drawing/2014/main" id="{65FE2B3A-CE29-43D6-ACE2-0FFAA1346B6D}"/>
                  </a:ext>
                </a:extLst>
              </p:cNvPr>
              <p:cNvSpPr txBox="1"/>
              <p:nvPr/>
            </p:nvSpPr>
            <p:spPr>
              <a:xfrm>
                <a:off x="360853" y="1216281"/>
                <a:ext cx="945653" cy="94565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2860" tIns="22860" rIns="22860" bIns="2286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de-DE" sz="1600" b="1" kern="1200" dirty="0">
                    <a:solidFill>
                      <a:schemeClr val="bg1"/>
                    </a:solidFill>
                  </a:rPr>
                  <a:t>Fixkosten</a:t>
                </a:r>
              </a:p>
            </p:txBody>
          </p:sp>
        </p:grp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4154BBC5-8FCA-4B6A-A1DC-642683A3CA26}"/>
                </a:ext>
              </a:extLst>
            </p:cNvPr>
            <p:cNvGrpSpPr/>
            <p:nvPr/>
          </p:nvGrpSpPr>
          <p:grpSpPr>
            <a:xfrm>
              <a:off x="4792391" y="2454657"/>
              <a:ext cx="1575644" cy="1546637"/>
              <a:chOff x="141437" y="1008448"/>
              <a:chExt cx="1337355" cy="1337355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grpSpPr>
          <p:sp>
            <p:nvSpPr>
              <p:cNvPr id="18" name="Ellipse 17">
                <a:extLst>
                  <a:ext uri="{FF2B5EF4-FFF2-40B4-BE49-F238E27FC236}">
                    <a16:creationId xmlns:a16="http://schemas.microsoft.com/office/drawing/2014/main" id="{523D1541-5182-4673-BBAA-4247EC37F8E0}"/>
                  </a:ext>
                </a:extLst>
              </p:cNvPr>
              <p:cNvSpPr/>
              <p:nvPr/>
            </p:nvSpPr>
            <p:spPr>
              <a:xfrm>
                <a:off x="141437" y="1008448"/>
                <a:ext cx="1337355" cy="1337355"/>
              </a:xfrm>
              <a:prstGeom prst="ellipse">
                <a:avLst/>
              </a:prstGeom>
              <a:blipFill dpi="0" rotWithShape="0">
                <a:blip r:embed="rId3"/>
                <a:srcRect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19" name="Ellipse 4">
                <a:extLst>
                  <a:ext uri="{FF2B5EF4-FFF2-40B4-BE49-F238E27FC236}">
                    <a16:creationId xmlns:a16="http://schemas.microsoft.com/office/drawing/2014/main" id="{07EBF3DD-CACA-4DA4-ACEC-A560AB638648}"/>
                  </a:ext>
                </a:extLst>
              </p:cNvPr>
              <p:cNvSpPr txBox="1"/>
              <p:nvPr/>
            </p:nvSpPr>
            <p:spPr>
              <a:xfrm>
                <a:off x="313722" y="1216280"/>
                <a:ext cx="1023421" cy="99879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2860" tIns="22860" rIns="22860" bIns="2286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de-DE" sz="1600" b="1" kern="1200" dirty="0">
                    <a:solidFill>
                      <a:schemeClr val="bg1"/>
                    </a:solidFill>
                  </a:rPr>
                  <a:t>Transaktions-entgelt</a:t>
                </a:r>
              </a:p>
            </p:txBody>
          </p:sp>
        </p:grpSp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F7DAFF24-0B39-4FE7-9ADD-AE5C6F5D8E92}"/>
                </a:ext>
              </a:extLst>
            </p:cNvPr>
            <p:cNvGrpSpPr/>
            <p:nvPr/>
          </p:nvGrpSpPr>
          <p:grpSpPr>
            <a:xfrm>
              <a:off x="8351002" y="2416291"/>
              <a:ext cx="1575644" cy="1546637"/>
              <a:chOff x="141437" y="1008448"/>
              <a:chExt cx="1337355" cy="1337355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grpSpPr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65D411C3-3A52-4268-A06B-CC2FE0BF41A7}"/>
                  </a:ext>
                </a:extLst>
              </p:cNvPr>
              <p:cNvSpPr/>
              <p:nvPr/>
            </p:nvSpPr>
            <p:spPr>
              <a:xfrm>
                <a:off x="141437" y="1008448"/>
                <a:ext cx="1337355" cy="1337355"/>
              </a:xfrm>
              <a:prstGeom prst="ellipse">
                <a:avLst/>
              </a:prstGeom>
              <a:blipFill dpi="0" rotWithShape="0">
                <a:blip r:embed="rId3"/>
                <a:srcRect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22" name="Ellipse 4">
                <a:extLst>
                  <a:ext uri="{FF2B5EF4-FFF2-40B4-BE49-F238E27FC236}">
                    <a16:creationId xmlns:a16="http://schemas.microsoft.com/office/drawing/2014/main" id="{B486C7E2-E015-44AD-85AF-7FB1BF4017C1}"/>
                  </a:ext>
                </a:extLst>
              </p:cNvPr>
              <p:cNvSpPr txBox="1"/>
              <p:nvPr/>
            </p:nvSpPr>
            <p:spPr>
              <a:xfrm>
                <a:off x="360853" y="1216281"/>
                <a:ext cx="945653" cy="94565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2860" tIns="22860" rIns="22860" bIns="2286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de-DE" sz="1600" b="1" kern="1200" dirty="0">
                    <a:solidFill>
                      <a:schemeClr val="bg1"/>
                    </a:solidFill>
                  </a:rPr>
                  <a:t>Handels-</a:t>
                </a:r>
              </a:p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de-DE" sz="1600" b="1" kern="1200" dirty="0" err="1">
                    <a:solidFill>
                      <a:schemeClr val="bg1"/>
                    </a:solidFill>
                  </a:rPr>
                  <a:t>entgelt</a:t>
                </a:r>
                <a:endParaRPr lang="de-DE" sz="1600" b="1" kern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3" name="Geschweifte Klammer rechts 22">
              <a:extLst>
                <a:ext uri="{FF2B5EF4-FFF2-40B4-BE49-F238E27FC236}">
                  <a16:creationId xmlns:a16="http://schemas.microsoft.com/office/drawing/2014/main" id="{94AF85D8-4C1C-46B9-AFB8-DFD474E93935}"/>
                </a:ext>
              </a:extLst>
            </p:cNvPr>
            <p:cNvSpPr/>
            <p:nvPr/>
          </p:nvSpPr>
          <p:spPr>
            <a:xfrm rot="5400000">
              <a:off x="5465912" y="323421"/>
              <a:ext cx="264695" cy="8725041"/>
            </a:xfrm>
            <a:prstGeom prst="rightBrace">
              <a:avLst>
                <a:gd name="adj1" fmla="val 8333"/>
                <a:gd name="adj2" fmla="val 49448"/>
              </a:avLst>
            </a:prstGeom>
            <a:ln w="28575">
              <a:solidFill>
                <a:srgbClr val="918B8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00A9C957-C58A-4201-B612-CBBC1F1613B3}"/>
                </a:ext>
              </a:extLst>
            </p:cNvPr>
            <p:cNvSpPr txBox="1"/>
            <p:nvPr/>
          </p:nvSpPr>
          <p:spPr>
            <a:xfrm>
              <a:off x="4584032" y="4953227"/>
              <a:ext cx="25747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/>
                <a:t>∑ </a:t>
              </a:r>
              <a:r>
                <a:rPr lang="de-DE" dirty="0"/>
                <a:t>=  Gesamtgebühr</a:t>
              </a:r>
            </a:p>
          </p:txBody>
        </p:sp>
      </p:grpSp>
      <p:sp>
        <p:nvSpPr>
          <p:cNvPr id="26" name="Textfeld 25">
            <a:extLst>
              <a:ext uri="{FF2B5EF4-FFF2-40B4-BE49-F238E27FC236}">
                <a16:creationId xmlns:a16="http://schemas.microsoft.com/office/drawing/2014/main" id="{B3BEFC83-7852-4DD7-B497-DED5BE3D6270}"/>
              </a:ext>
            </a:extLst>
          </p:cNvPr>
          <p:cNvSpPr txBox="1"/>
          <p:nvPr/>
        </p:nvSpPr>
        <p:spPr>
          <a:xfrm>
            <a:off x="1189627" y="2029039"/>
            <a:ext cx="1757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Nur bei Privatbrokern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A117B7ED-62C8-4065-9CF5-9D31F332DA2A}"/>
              </a:ext>
            </a:extLst>
          </p:cNvPr>
          <p:cNvSpPr txBox="1"/>
          <p:nvPr/>
        </p:nvSpPr>
        <p:spPr>
          <a:xfrm>
            <a:off x="4419940" y="2025760"/>
            <a:ext cx="2355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Entfällt für Liquiditätsspender</a:t>
            </a:r>
          </a:p>
        </p:txBody>
      </p:sp>
    </p:spTree>
    <p:extLst>
      <p:ext uri="{BB962C8B-B14F-4D97-AF65-F5344CB8AC3E}">
        <p14:creationId xmlns:p14="http://schemas.microsoft.com/office/powerpoint/2010/main" val="256244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llipse 23">
            <a:extLst>
              <a:ext uri="{FF2B5EF4-FFF2-40B4-BE49-F238E27FC236}">
                <a16:creationId xmlns:a16="http://schemas.microsoft.com/office/drawing/2014/main" id="{C7723BC2-9B33-4525-B8B1-01D0F004546F}"/>
              </a:ext>
            </a:extLst>
          </p:cNvPr>
          <p:cNvSpPr/>
          <p:nvPr/>
        </p:nvSpPr>
        <p:spPr>
          <a:xfrm>
            <a:off x="5069634" y="-684136"/>
            <a:ext cx="3312000" cy="3312000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1053A4B3-89DB-4A11-B607-0D51910D2D74}"/>
              </a:ext>
            </a:extLst>
          </p:cNvPr>
          <p:cNvSpPr/>
          <p:nvPr/>
        </p:nvSpPr>
        <p:spPr>
          <a:xfrm>
            <a:off x="9169285" y="4248988"/>
            <a:ext cx="3240000" cy="3240000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BCD43406-0550-4E24-85B6-F9F6E6B54571}"/>
              </a:ext>
            </a:extLst>
          </p:cNvPr>
          <p:cNvSpPr/>
          <p:nvPr/>
        </p:nvSpPr>
        <p:spPr>
          <a:xfrm>
            <a:off x="5872073" y="2080669"/>
            <a:ext cx="4032000" cy="4032000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17730DC-AC18-4517-809F-D08EABE28F08}"/>
              </a:ext>
            </a:extLst>
          </p:cNvPr>
          <p:cNvSpPr/>
          <p:nvPr/>
        </p:nvSpPr>
        <p:spPr>
          <a:xfrm>
            <a:off x="8699394" y="-226459"/>
            <a:ext cx="3600000" cy="3600000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DBA539-C79C-444C-BCE1-3EE074A74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</a:t>
            </a:r>
            <a:br>
              <a:rPr lang="de-DE" dirty="0"/>
            </a:br>
            <a:r>
              <a:rPr lang="de-DE" dirty="0"/>
              <a:t>Level</a:t>
            </a:r>
            <a:br>
              <a:rPr lang="de-DE" dirty="0"/>
            </a:br>
            <a:r>
              <a:rPr lang="de-DE" dirty="0"/>
              <a:t>Architektur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77659AB-D413-4D35-A753-B1EC7E022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315192"/>
            <a:ext cx="3932237" cy="3811588"/>
          </a:xfrm>
        </p:spPr>
        <p:txBody>
          <a:bodyPr/>
          <a:lstStyle/>
          <a:p>
            <a:endParaRPr lang="de-DE" b="1" dirty="0"/>
          </a:p>
          <a:p>
            <a:r>
              <a:rPr lang="de-DE" b="1" dirty="0"/>
              <a:t>Vue.js </a:t>
            </a:r>
            <a:r>
              <a:rPr lang="de-DE" dirty="0"/>
              <a:t>(Frontend)</a:t>
            </a:r>
          </a:p>
          <a:p>
            <a:endParaRPr lang="de-DE" dirty="0"/>
          </a:p>
          <a:p>
            <a:r>
              <a:rPr lang="de-DE" b="1" dirty="0"/>
              <a:t>NESTJS </a:t>
            </a:r>
            <a:r>
              <a:rPr lang="de-DE" dirty="0"/>
              <a:t>(Backend)</a:t>
            </a:r>
          </a:p>
          <a:p>
            <a:endParaRPr lang="de-DE" dirty="0"/>
          </a:p>
          <a:p>
            <a:r>
              <a:rPr lang="de-DE" b="1" dirty="0" err="1"/>
              <a:t>mongoDB</a:t>
            </a:r>
            <a:r>
              <a:rPr lang="de-DE" b="1" dirty="0"/>
              <a:t> </a:t>
            </a:r>
            <a:r>
              <a:rPr lang="de-DE" dirty="0"/>
              <a:t>(DB - Speicher)</a:t>
            </a:r>
          </a:p>
          <a:p>
            <a:endParaRPr lang="de-DE" dirty="0"/>
          </a:p>
          <a:p>
            <a:r>
              <a:rPr lang="de-DE" b="1" dirty="0" err="1"/>
              <a:t>Redis</a:t>
            </a:r>
            <a:r>
              <a:rPr lang="de-DE" b="1" dirty="0"/>
              <a:t> </a:t>
            </a:r>
            <a:r>
              <a:rPr lang="de-DE" dirty="0"/>
              <a:t>(DB - Jobs)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C010D5-9209-499F-9350-FD5B6437B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D66A-7972-40F5-8DE2-9FE149108A24}" type="datetime1">
              <a:rPr lang="de-DE" smtClean="0"/>
              <a:t>28.04.2021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B69F027-4684-4215-9E09-7246DBE4F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C2BBF0A-99C1-47EE-8946-80321EB2D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70A3E339-F727-4C6F-9CB4-5202CC49FE93}"/>
              </a:ext>
            </a:extLst>
          </p:cNvPr>
          <p:cNvSpPr/>
          <p:nvPr/>
        </p:nvSpPr>
        <p:spPr>
          <a:xfrm>
            <a:off x="5198772" y="-551143"/>
            <a:ext cx="3051260" cy="3052800"/>
          </a:xfrm>
          <a:prstGeom prst="ellipse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D8073F9-6064-41FA-A327-F6B563AA6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245" y="243110"/>
            <a:ext cx="2440491" cy="1464294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3007BCFC-6A78-4259-AE24-B82C08D870A8}"/>
              </a:ext>
            </a:extLst>
          </p:cNvPr>
          <p:cNvSpPr/>
          <p:nvPr/>
        </p:nvSpPr>
        <p:spPr>
          <a:xfrm>
            <a:off x="8827194" y="-98486"/>
            <a:ext cx="3344400" cy="3344055"/>
          </a:xfrm>
          <a:prstGeom prst="ellipse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91C55580-9E70-41C4-A653-E3743FE497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414" y="888358"/>
            <a:ext cx="1154516" cy="1169042"/>
          </a:xfrm>
          <a:prstGeom prst="rect">
            <a:avLst/>
          </a:prstGeom>
        </p:spPr>
      </p:pic>
      <p:sp>
        <p:nvSpPr>
          <p:cNvPr id="18" name="Ellipse 17">
            <a:extLst>
              <a:ext uri="{FF2B5EF4-FFF2-40B4-BE49-F238E27FC236}">
                <a16:creationId xmlns:a16="http://schemas.microsoft.com/office/drawing/2014/main" id="{31B9263D-2A51-434A-B373-255CB378A6B8}"/>
              </a:ext>
            </a:extLst>
          </p:cNvPr>
          <p:cNvSpPr/>
          <p:nvPr/>
        </p:nvSpPr>
        <p:spPr>
          <a:xfrm>
            <a:off x="6066038" y="2228782"/>
            <a:ext cx="3688746" cy="3690000"/>
          </a:xfrm>
          <a:prstGeom prst="ellipse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233FC3B1-55C8-4DB1-AA00-E81CCED7C4A7}"/>
              </a:ext>
            </a:extLst>
          </p:cNvPr>
          <p:cNvSpPr/>
          <p:nvPr/>
        </p:nvSpPr>
        <p:spPr>
          <a:xfrm>
            <a:off x="9263655" y="4342588"/>
            <a:ext cx="3051260" cy="3052800"/>
          </a:xfrm>
          <a:prstGeom prst="ellipse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15FFE8C-BD21-4138-A7E6-4972C98E57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245" y="5478642"/>
            <a:ext cx="2512438" cy="83957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669F2A9C-8989-4DD8-9F06-541A67DC66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9834" y="1166033"/>
            <a:ext cx="1895475" cy="72097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E9C7CA1-2709-46A1-BC3B-0FBECD2C80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647" y="2544762"/>
            <a:ext cx="3070837" cy="307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19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Prototyp - </a:t>
            </a:r>
            <a:r>
              <a:rPr lang="de-DE" dirty="0" err="1"/>
              <a:t>Orderbook</a:t>
            </a:r>
            <a:endParaRPr lang="de-DE" dirty="0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DD920117-9241-4AAD-997D-87DB6046C4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3775"/>
            <a:ext cx="5167911" cy="4019487"/>
          </a:xfrm>
        </p:spPr>
      </p:pic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113E26B8-0A33-468A-9E50-176E6C1E998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242" y="2013775"/>
            <a:ext cx="3902555" cy="4019487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7. April 2021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6184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nhaltsplatzhalter 8" descr="Ein Bild, das Text, Monitor, Elektronik, Bildschirm enthält.&#10;&#10;Automatisch generierte Beschreibung">
            <a:extLst>
              <a:ext uri="{FF2B5EF4-FFF2-40B4-BE49-F238E27FC236}">
                <a16:creationId xmlns:a16="http://schemas.microsoft.com/office/drawing/2014/main" id="{F4871984-E8F2-4026-9C36-F710DB3C9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-106089"/>
            <a:ext cx="11074228" cy="707017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913" y="1231148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Vorstellung des Börsenclients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7. April 2021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27</a:t>
            </a:fld>
            <a:endParaRPr lang="de-DE" dirty="0"/>
          </a:p>
        </p:txBody>
      </p:sp>
      <p:pic>
        <p:nvPicPr>
          <p:cNvPr id="8" name="Grafik 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4758130-D467-4902-BA1A-81B070598A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15533">
            <a:off x="1142249" y="5424428"/>
            <a:ext cx="1242686" cy="1170201"/>
          </a:xfrm>
          <a:prstGeom prst="rect">
            <a:avLst/>
          </a:prstGeom>
        </p:spPr>
      </p:pic>
      <p:pic>
        <p:nvPicPr>
          <p:cNvPr id="9" name="Grafik 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78709DD4-56EC-41AB-B799-98906CC88F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43906">
            <a:off x="2235311" y="4624681"/>
            <a:ext cx="1134928" cy="1068729"/>
          </a:xfrm>
          <a:prstGeom prst="rect">
            <a:avLst/>
          </a:prstGeom>
        </p:spPr>
      </p:pic>
      <p:pic>
        <p:nvPicPr>
          <p:cNvPr id="10" name="Grafik 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AD7C648-6C24-476C-94F0-539D91B7FA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0156">
            <a:off x="3577561" y="4040135"/>
            <a:ext cx="884375" cy="83279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EB95C78-4DD9-4CC6-AEB7-1FA7B20E5E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7852">
            <a:off x="4291480" y="3181889"/>
            <a:ext cx="1074910" cy="1074910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pic>
        <p:nvPicPr>
          <p:cNvPr id="17" name="Grafik 1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8BAB79B-AE45-4AA1-9137-6A2CE1C354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8619">
            <a:off x="-241383" y="5995166"/>
            <a:ext cx="1542593" cy="145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93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nhaltsplatzhalter 8" descr="Ein Bild, das Text, Monitor, Elektronik, Bildschirm enthält.&#10;&#10;Automatisch generierte Beschreibung">
            <a:extLst>
              <a:ext uri="{FF2B5EF4-FFF2-40B4-BE49-F238E27FC236}">
                <a16:creationId xmlns:a16="http://schemas.microsoft.com/office/drawing/2014/main" id="{F4871984-E8F2-4026-9C36-F710DB3C9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664" y="784362"/>
            <a:ext cx="9001973" cy="574717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80" y="28832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Login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28</a:t>
            </a:fld>
            <a:endParaRPr lang="de-DE" dirty="0"/>
          </a:p>
        </p:txBody>
      </p:sp>
      <p:pic>
        <p:nvPicPr>
          <p:cNvPr id="8" name="Grafik 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4758130-D467-4902-BA1A-81B070598A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15533">
            <a:off x="2814630" y="8819523"/>
            <a:ext cx="1242686" cy="1170201"/>
          </a:xfrm>
          <a:prstGeom prst="rect">
            <a:avLst/>
          </a:prstGeom>
        </p:spPr>
      </p:pic>
      <p:pic>
        <p:nvPicPr>
          <p:cNvPr id="9" name="Grafik 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78709DD4-56EC-41AB-B799-98906CC88F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61844">
            <a:off x="4870626" y="9127005"/>
            <a:ext cx="1134928" cy="1068729"/>
          </a:xfrm>
          <a:prstGeom prst="rect">
            <a:avLst/>
          </a:prstGeom>
        </p:spPr>
      </p:pic>
      <p:pic>
        <p:nvPicPr>
          <p:cNvPr id="10" name="Grafik 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AD7C648-6C24-476C-94F0-539D91B7FA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827" y="9838709"/>
            <a:ext cx="884375" cy="83279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EB95C78-4DD9-4CC6-AEB7-1FA7B20E5E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352" y="2789826"/>
            <a:ext cx="301957" cy="301957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pic>
        <p:nvPicPr>
          <p:cNvPr id="17" name="Grafik 1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8BAB79B-AE45-4AA1-9137-6A2CE1C354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8619">
            <a:off x="-233500" y="7600467"/>
            <a:ext cx="1542593" cy="1452615"/>
          </a:xfrm>
          <a:prstGeom prst="rect">
            <a:avLst/>
          </a:prstGeom>
        </p:spPr>
      </p:pic>
      <p:pic>
        <p:nvPicPr>
          <p:cNvPr id="13" name="Grafik 12" descr="Ein Bild, das Text, Monitor, Screenshot, drinnen enthält.&#10;&#10;Automatisch generierte Beschreibung">
            <a:extLst>
              <a:ext uri="{FF2B5EF4-FFF2-40B4-BE49-F238E27FC236}">
                <a16:creationId xmlns:a16="http://schemas.microsoft.com/office/drawing/2014/main" id="{ACD0633B-545F-432E-91B3-10A34FF586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770" y="7112781"/>
            <a:ext cx="6045922" cy="3860368"/>
          </a:xfrm>
          <a:prstGeom prst="rect">
            <a:avLst/>
          </a:prstGeom>
        </p:spPr>
      </p:pic>
      <p:pic>
        <p:nvPicPr>
          <p:cNvPr id="14" name="Grafik 13" descr="Ein Bild, das Metallwaren enthält.&#10;&#10;Automatisch generierte Beschreibung">
            <a:extLst>
              <a:ext uri="{FF2B5EF4-FFF2-40B4-BE49-F238E27FC236}">
                <a16:creationId xmlns:a16="http://schemas.microsoft.com/office/drawing/2014/main" id="{35BB820C-6367-4109-AA68-E63E1A55B3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4109" y="4989157"/>
            <a:ext cx="1346988" cy="1367193"/>
          </a:xfrm>
          <a:prstGeom prst="rect">
            <a:avLst/>
          </a:prstGeom>
        </p:spPr>
      </p:pic>
      <p:pic>
        <p:nvPicPr>
          <p:cNvPr id="18" name="Grafik 17" descr="Ein Bild, das Metallwaren enthält.&#10;&#10;Automatisch generierte Beschreibung">
            <a:extLst>
              <a:ext uri="{FF2B5EF4-FFF2-40B4-BE49-F238E27FC236}">
                <a16:creationId xmlns:a16="http://schemas.microsoft.com/office/drawing/2014/main" id="{A8E905CE-833F-4C87-899E-89C8F90F83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0882" y="5490807"/>
            <a:ext cx="1346988" cy="1367193"/>
          </a:xfrm>
          <a:prstGeom prst="rect">
            <a:avLst/>
          </a:prstGeom>
        </p:spPr>
      </p:pic>
      <p:pic>
        <p:nvPicPr>
          <p:cNvPr id="20" name="Grafik 19" descr="Ein Bild, das Metallwaren enthält.&#10;&#10;Automatisch generierte Beschreibung">
            <a:extLst>
              <a:ext uri="{FF2B5EF4-FFF2-40B4-BE49-F238E27FC236}">
                <a16:creationId xmlns:a16="http://schemas.microsoft.com/office/drawing/2014/main" id="{4E3078B8-4915-49A5-85E9-EB207DC9CE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66992">
            <a:off x="6898475" y="-1335070"/>
            <a:ext cx="959899" cy="97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7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nhaltsplatzhalter 8" descr="Ein Bild, das Text, Monitor, Elektronik, Bildschirm enthält.&#10;&#10;Automatisch generierte Beschreibung">
            <a:extLst>
              <a:ext uri="{FF2B5EF4-FFF2-40B4-BE49-F238E27FC236}">
                <a16:creationId xmlns:a16="http://schemas.microsoft.com/office/drawing/2014/main" id="{F4871984-E8F2-4026-9C36-F710DB3C9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776" y="136525"/>
            <a:ext cx="9001973" cy="5747177"/>
          </a:xfrm>
          <a:prstGeom prst="rect">
            <a:avLst/>
          </a:prstGeom>
        </p:spPr>
      </p:pic>
      <p:pic>
        <p:nvPicPr>
          <p:cNvPr id="16" name="Grafik 15" descr="Ein Bild, das Metallwaren enthält.&#10;&#10;Automatisch generierte Beschreibung">
            <a:extLst>
              <a:ext uri="{FF2B5EF4-FFF2-40B4-BE49-F238E27FC236}">
                <a16:creationId xmlns:a16="http://schemas.microsoft.com/office/drawing/2014/main" id="{6F0417FB-3E21-4384-9CFB-1D5706797F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87365">
            <a:off x="7142383" y="350935"/>
            <a:ext cx="740286" cy="75139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257" y="2766219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Home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29</a:t>
            </a:fld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EB95C78-4DD9-4CC6-AEB7-1FA7B20E5E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809" y="2632805"/>
            <a:ext cx="350815" cy="350815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pic>
        <p:nvPicPr>
          <p:cNvPr id="13" name="Grafik 12" descr="Ein Bild, das Text, Monitor, Screenshot, drinnen enthält.&#10;&#10;Automatisch generierte Beschreibung">
            <a:extLst>
              <a:ext uri="{FF2B5EF4-FFF2-40B4-BE49-F238E27FC236}">
                <a16:creationId xmlns:a16="http://schemas.microsoft.com/office/drawing/2014/main" id="{ACD0633B-545F-432E-91B3-10A34FF586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310" y="621963"/>
            <a:ext cx="9001972" cy="5747829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14" name="Grafik 13" descr="Ein Bild, das Metallwaren enthält.&#10;&#10;Automatisch generierte Beschreibung">
            <a:extLst>
              <a:ext uri="{FF2B5EF4-FFF2-40B4-BE49-F238E27FC236}">
                <a16:creationId xmlns:a16="http://schemas.microsoft.com/office/drawing/2014/main" id="{93233E10-1ABD-49D3-BFF5-49E4EFB1F7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3580">
            <a:off x="11008978" y="5703063"/>
            <a:ext cx="702424" cy="712960"/>
          </a:xfrm>
          <a:prstGeom prst="rect">
            <a:avLst/>
          </a:prstGeom>
        </p:spPr>
      </p:pic>
      <p:pic>
        <p:nvPicPr>
          <p:cNvPr id="7" name="Grafik 6" descr="Ein Bild, das Text, Monitor, schwarz, Bildschirm enthält.&#10;&#10;Automatisch generierte Beschreibung">
            <a:extLst>
              <a:ext uri="{FF2B5EF4-FFF2-40B4-BE49-F238E27FC236}">
                <a16:creationId xmlns:a16="http://schemas.microsoft.com/office/drawing/2014/main" id="{AC4BB490-79AA-460A-9A38-D76964F155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811" y="6842140"/>
            <a:ext cx="9001972" cy="574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41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0C64B634-51AB-492B-A229-81E4E168D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Grundlagen Aktienhandel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B9B67C3-35C5-410B-B67C-5006F2C0B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D66A-7972-40F5-8DE2-9FE149108A24}" type="datetime1">
              <a:rPr lang="de-DE" smtClean="0"/>
              <a:t>28.04.2021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7174B3-5F66-4455-97C2-3F82CCB03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pic>
        <p:nvPicPr>
          <p:cNvPr id="44" name="Inhaltsplatzhalter 43" descr="Gericht mit einfarbiger Füllung">
            <a:extLst>
              <a:ext uri="{FF2B5EF4-FFF2-40B4-BE49-F238E27FC236}">
                <a16:creationId xmlns:a16="http://schemas.microsoft.com/office/drawing/2014/main" id="{7C53BE6D-3C46-45DB-AC87-D2B698C29A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240" y="2753996"/>
            <a:ext cx="1087120" cy="1087120"/>
          </a:xfrm>
        </p:spPr>
      </p:pic>
      <p:pic>
        <p:nvPicPr>
          <p:cNvPr id="46" name="Grafik 45" descr="Mann mit einfarbiger Füllung">
            <a:extLst>
              <a:ext uri="{FF2B5EF4-FFF2-40B4-BE49-F238E27FC236}">
                <a16:creationId xmlns:a16="http://schemas.microsoft.com/office/drawing/2014/main" id="{C6F16F66-504B-4B13-BB5D-7784EDCEDB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1640" y="2753996"/>
            <a:ext cx="1087120" cy="1087120"/>
          </a:xfrm>
          <a:prstGeom prst="rect">
            <a:avLst/>
          </a:prstGeom>
        </p:spPr>
      </p:pic>
      <p:pic>
        <p:nvPicPr>
          <p:cNvPr id="48" name="Grafik 47" descr="Büromitarbeiterin mit einfarbiger Füllung">
            <a:extLst>
              <a:ext uri="{FF2B5EF4-FFF2-40B4-BE49-F238E27FC236}">
                <a16:creationId xmlns:a16="http://schemas.microsoft.com/office/drawing/2014/main" id="{3E8B7F36-625C-4308-B597-C72924E5CF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52440" y="2753996"/>
            <a:ext cx="1087120" cy="1087120"/>
          </a:xfrm>
          <a:prstGeom prst="rect">
            <a:avLst/>
          </a:prstGeom>
        </p:spPr>
      </p:pic>
      <p:sp>
        <p:nvSpPr>
          <p:cNvPr id="49" name="Textfeld 48">
            <a:extLst>
              <a:ext uri="{FF2B5EF4-FFF2-40B4-BE49-F238E27FC236}">
                <a16:creationId xmlns:a16="http://schemas.microsoft.com/office/drawing/2014/main" id="{5DE2CF15-8807-42B9-98D4-06FFE7608E3A}"/>
              </a:ext>
            </a:extLst>
          </p:cNvPr>
          <p:cNvSpPr txBox="1"/>
          <p:nvPr/>
        </p:nvSpPr>
        <p:spPr>
          <a:xfrm>
            <a:off x="1254760" y="4003040"/>
            <a:ext cx="191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Kunde / </a:t>
            </a:r>
          </a:p>
          <a:p>
            <a:pPr algn="ctr"/>
            <a:r>
              <a:rPr lang="de-DE" dirty="0"/>
              <a:t>Anleger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D7E94C63-F56E-45D2-B7C0-4587AD970E68}"/>
              </a:ext>
            </a:extLst>
          </p:cNvPr>
          <p:cNvSpPr txBox="1"/>
          <p:nvPr/>
        </p:nvSpPr>
        <p:spPr>
          <a:xfrm>
            <a:off x="5140960" y="4003040"/>
            <a:ext cx="191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Broker / </a:t>
            </a:r>
          </a:p>
          <a:p>
            <a:pPr algn="ctr"/>
            <a:r>
              <a:rPr lang="de-DE" dirty="0"/>
              <a:t>Depot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E37F44F6-64D2-4F0F-9C2D-FBEDEA680794}"/>
              </a:ext>
            </a:extLst>
          </p:cNvPr>
          <p:cNvSpPr txBox="1"/>
          <p:nvPr/>
        </p:nvSpPr>
        <p:spPr>
          <a:xfrm>
            <a:off x="9027160" y="4003040"/>
            <a:ext cx="191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Börse /</a:t>
            </a:r>
          </a:p>
          <a:p>
            <a:pPr algn="ctr"/>
            <a:r>
              <a:rPr lang="de-DE" dirty="0"/>
              <a:t>Wertpapier</a:t>
            </a: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A7DC5939-F57A-4C0C-9277-176E868B3A8A}"/>
              </a:ext>
            </a:extLst>
          </p:cNvPr>
          <p:cNvCxnSpPr/>
          <p:nvPr/>
        </p:nvCxnSpPr>
        <p:spPr>
          <a:xfrm>
            <a:off x="3027680" y="3373120"/>
            <a:ext cx="2214880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8DCC2E5D-C166-45A9-9E89-97B5452CE289}"/>
              </a:ext>
            </a:extLst>
          </p:cNvPr>
          <p:cNvCxnSpPr/>
          <p:nvPr/>
        </p:nvCxnSpPr>
        <p:spPr>
          <a:xfrm>
            <a:off x="6969760" y="3373120"/>
            <a:ext cx="2214880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DEC560E7-4597-43E6-8A7E-1C892DA320D7}"/>
              </a:ext>
            </a:extLst>
          </p:cNvPr>
          <p:cNvCxnSpPr>
            <a:cxnSpLocks/>
          </p:cNvCxnSpPr>
          <p:nvPr/>
        </p:nvCxnSpPr>
        <p:spPr>
          <a:xfrm rot="10800000">
            <a:off x="6969760" y="3841116"/>
            <a:ext cx="2214880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feld 55">
            <a:extLst>
              <a:ext uri="{FF2B5EF4-FFF2-40B4-BE49-F238E27FC236}">
                <a16:creationId xmlns:a16="http://schemas.microsoft.com/office/drawing/2014/main" id="{9A10C211-D92D-4873-84FB-6EAFBEF5C283}"/>
              </a:ext>
            </a:extLst>
          </p:cNvPr>
          <p:cNvSpPr txBox="1"/>
          <p:nvPr/>
        </p:nvSpPr>
        <p:spPr>
          <a:xfrm>
            <a:off x="3190240" y="2337427"/>
            <a:ext cx="2113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Beauftragt Broker mit Kauf/Verkauf von Aktien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C06DD45F-B347-4F4C-AF3F-12A1FEE6AFA1}"/>
              </a:ext>
            </a:extLst>
          </p:cNvPr>
          <p:cNvSpPr txBox="1"/>
          <p:nvPr/>
        </p:nvSpPr>
        <p:spPr>
          <a:xfrm>
            <a:off x="7096760" y="2637622"/>
            <a:ext cx="211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Order weiterleiten und einstellen 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BA0FFE3-A254-4215-9B0D-8DC8D9D684BF}"/>
              </a:ext>
            </a:extLst>
          </p:cNvPr>
          <p:cNvSpPr txBox="1"/>
          <p:nvPr/>
        </p:nvSpPr>
        <p:spPr>
          <a:xfrm>
            <a:off x="7020560" y="4001601"/>
            <a:ext cx="2113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Wertpapier in Depot des Kunden einbuchen</a:t>
            </a:r>
          </a:p>
        </p:txBody>
      </p:sp>
      <p:sp>
        <p:nvSpPr>
          <p:cNvPr id="18" name="Foliennummernplatzhalter 6">
            <a:extLst>
              <a:ext uri="{FF2B5EF4-FFF2-40B4-BE49-F238E27FC236}">
                <a16:creationId xmlns:a16="http://schemas.microsoft.com/office/drawing/2014/main" id="{270A76EF-B3FE-46D1-90C0-4D56CD64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/>
          <a:p>
            <a:fld id="{C8E4CB9F-243C-4156-9AA2-01A91AA16573}" type="slidenum">
              <a:rPr lang="de-DE" smtClean="0"/>
              <a:pPr/>
              <a:t>3</a:t>
            </a:fld>
            <a:endParaRPr lang="de-DE" dirty="0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7709C9D5-1725-4896-A063-A026D7E0C0F5}"/>
              </a:ext>
            </a:extLst>
          </p:cNvPr>
          <p:cNvCxnSpPr>
            <a:cxnSpLocks/>
          </p:cNvCxnSpPr>
          <p:nvPr/>
        </p:nvCxnSpPr>
        <p:spPr>
          <a:xfrm rot="10800000">
            <a:off x="3027680" y="3841116"/>
            <a:ext cx="2214880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C12A9DB2-CF6A-41D0-B3F4-F0C678269B56}"/>
              </a:ext>
            </a:extLst>
          </p:cNvPr>
          <p:cNvSpPr txBox="1"/>
          <p:nvPr/>
        </p:nvSpPr>
        <p:spPr>
          <a:xfrm>
            <a:off x="3190240" y="4009371"/>
            <a:ext cx="211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Transparenz zu Depot</a:t>
            </a:r>
          </a:p>
        </p:txBody>
      </p:sp>
    </p:spTree>
    <p:extLst>
      <p:ext uri="{BB962C8B-B14F-4D97-AF65-F5344CB8AC3E}">
        <p14:creationId xmlns:p14="http://schemas.microsoft.com/office/powerpoint/2010/main" val="294761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6" grpId="0"/>
      <p:bldP spid="57" grpId="0"/>
      <p:bldP spid="58" grpId="0"/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nhaltsplatzhalter 8" descr="Ein Bild, das Text, Monitor, Elektronik, Bildschirm enthält.&#10;&#10;Automatisch generierte Beschreibung">
            <a:extLst>
              <a:ext uri="{FF2B5EF4-FFF2-40B4-BE49-F238E27FC236}">
                <a16:creationId xmlns:a16="http://schemas.microsoft.com/office/drawing/2014/main" id="{F4871984-E8F2-4026-9C36-F710DB3C9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144" y="39508"/>
            <a:ext cx="8673405" cy="5537408"/>
          </a:xfrm>
          <a:prstGeom prst="rect">
            <a:avLst/>
          </a:prstGeom>
        </p:spPr>
      </p:pic>
      <p:pic>
        <p:nvPicPr>
          <p:cNvPr id="16" name="Grafik 15" descr="Ein Bild, das Metallwaren enthält.&#10;&#10;Automatisch generierte Beschreibung">
            <a:extLst>
              <a:ext uri="{FF2B5EF4-FFF2-40B4-BE49-F238E27FC236}">
                <a16:creationId xmlns:a16="http://schemas.microsoft.com/office/drawing/2014/main" id="{6F0417FB-3E21-4384-9CFB-1D5706797F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87365">
            <a:off x="7274344" y="7085626"/>
            <a:ext cx="740286" cy="75139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06" y="2766219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Clearing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30</a:t>
            </a:fld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EB95C78-4DD9-4CC6-AEB7-1FA7B20E5E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809" y="2632805"/>
            <a:ext cx="350815" cy="350815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pic>
        <p:nvPicPr>
          <p:cNvPr id="13" name="Grafik 12" descr="Ein Bild, das Text, Monitor, Screenshot, drinnen enthält.&#10;&#10;Automatisch generierte Beschreibung">
            <a:extLst>
              <a:ext uri="{FF2B5EF4-FFF2-40B4-BE49-F238E27FC236}">
                <a16:creationId xmlns:a16="http://schemas.microsoft.com/office/drawing/2014/main" id="{ACD0633B-545F-432E-91B3-10A34FF586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124" y="442872"/>
            <a:ext cx="8825689" cy="5635271"/>
          </a:xfrm>
          <a:prstGeom prst="rect">
            <a:avLst/>
          </a:prstGeom>
          <a:effectLst/>
        </p:spPr>
      </p:pic>
      <p:pic>
        <p:nvPicPr>
          <p:cNvPr id="14" name="Grafik 13" descr="Ein Bild, das Metallwaren enthält.&#10;&#10;Automatisch generierte Beschreibung">
            <a:extLst>
              <a:ext uri="{FF2B5EF4-FFF2-40B4-BE49-F238E27FC236}">
                <a16:creationId xmlns:a16="http://schemas.microsoft.com/office/drawing/2014/main" id="{93233E10-1ABD-49D3-BFF5-49E4EFB1F7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73589">
            <a:off x="9942737" y="6977349"/>
            <a:ext cx="702424" cy="712960"/>
          </a:xfrm>
          <a:prstGeom prst="rect">
            <a:avLst/>
          </a:prstGeom>
        </p:spPr>
      </p:pic>
      <p:pic>
        <p:nvPicPr>
          <p:cNvPr id="7" name="Grafik 6" descr="Ein Bild, das Text, Monitor, schwarz, Bildschirm enthält.&#10;&#10;Automatisch generierte Beschreibung">
            <a:extLst>
              <a:ext uri="{FF2B5EF4-FFF2-40B4-BE49-F238E27FC236}">
                <a16:creationId xmlns:a16="http://schemas.microsoft.com/office/drawing/2014/main" id="{AC4BB490-79AA-460A-9A38-D76964F155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277" y="824180"/>
            <a:ext cx="8943071" cy="5710219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18" name="Grafik 17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ECA79F88-8D9C-4D76-B786-43C8541A02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2548" y="824180"/>
            <a:ext cx="9176913" cy="585953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13367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nhaltsplatzhalter 8" descr="Ein Bild, das Text, Monitor, Elektronik, Bildschirm enthält.&#10;&#10;Automatisch generierte Beschreibung">
            <a:extLst>
              <a:ext uri="{FF2B5EF4-FFF2-40B4-BE49-F238E27FC236}">
                <a16:creationId xmlns:a16="http://schemas.microsoft.com/office/drawing/2014/main" id="{F4871984-E8F2-4026-9C36-F710DB3C9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144" y="7081770"/>
            <a:ext cx="6753957" cy="431196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87" y="588572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Clearing</a:t>
            </a:r>
            <a:br>
              <a:rPr lang="de-DE" sz="4000" dirty="0"/>
            </a:br>
            <a:r>
              <a:rPr lang="de-DE" sz="4000" dirty="0"/>
              <a:t>Details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31</a:t>
            </a:fld>
            <a:endParaRPr lang="de-DE" dirty="0"/>
          </a:p>
        </p:txBody>
      </p:sp>
      <p:pic>
        <p:nvPicPr>
          <p:cNvPr id="13" name="Grafik 12" descr="Ein Bild, das Text, Monitor, Screenshot, drinnen enthält.&#10;&#10;Automatisch generierte Beschreibung">
            <a:extLst>
              <a:ext uri="{FF2B5EF4-FFF2-40B4-BE49-F238E27FC236}">
                <a16:creationId xmlns:a16="http://schemas.microsoft.com/office/drawing/2014/main" id="{ACD0633B-545F-432E-91B3-10A34FF586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125" y="-4402096"/>
            <a:ext cx="6823408" cy="4356799"/>
          </a:xfrm>
          <a:prstGeom prst="rect">
            <a:avLst/>
          </a:prstGeom>
          <a:effectLst/>
        </p:spPr>
      </p:pic>
      <p:pic>
        <p:nvPicPr>
          <p:cNvPr id="7" name="Grafik 6" descr="Ein Bild, das Text, Monitor, schwarz, Bildschirm enthält.&#10;&#10;Automatisch generierte Beschreibung">
            <a:extLst>
              <a:ext uri="{FF2B5EF4-FFF2-40B4-BE49-F238E27FC236}">
                <a16:creationId xmlns:a16="http://schemas.microsoft.com/office/drawing/2014/main" id="{AC4BB490-79AA-460A-9A38-D76964F155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22" y="2005887"/>
            <a:ext cx="4450057" cy="2841395"/>
          </a:xfrm>
          <a:prstGeom prst="rect">
            <a:avLst/>
          </a:prstGeom>
          <a:effectLst/>
        </p:spPr>
      </p:pic>
      <p:pic>
        <p:nvPicPr>
          <p:cNvPr id="17" name="Grafik 16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039CA5F9-7131-4671-B875-5BCA353A59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998" y="615868"/>
            <a:ext cx="9176913" cy="5859530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18" name="Grafik 17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8E5BA12F-E338-4EE0-9828-9B04ECF07F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923" y="496820"/>
            <a:ext cx="9176914" cy="585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53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25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00" y="2766219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Rechnung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32</a:t>
            </a:fld>
            <a:endParaRPr lang="de-DE" dirty="0"/>
          </a:p>
        </p:txBody>
      </p:sp>
      <p:pic>
        <p:nvPicPr>
          <p:cNvPr id="7" name="Grafik 6" descr="Ein Bild, das Text, Monitor, schwarz, Bildschirm enthält.&#10;&#10;Automatisch generierte Beschreibung">
            <a:extLst>
              <a:ext uri="{FF2B5EF4-FFF2-40B4-BE49-F238E27FC236}">
                <a16:creationId xmlns:a16="http://schemas.microsoft.com/office/drawing/2014/main" id="{AC4BB490-79AA-460A-9A38-D76964F15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0474" y="4523874"/>
            <a:ext cx="506506" cy="323408"/>
          </a:xfrm>
          <a:prstGeom prst="rect">
            <a:avLst/>
          </a:prstGeom>
          <a:effectLst/>
        </p:spPr>
      </p:pic>
      <p:pic>
        <p:nvPicPr>
          <p:cNvPr id="17" name="Grafik 16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039CA5F9-7131-4671-B875-5BCA353A5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1322" y="4226540"/>
            <a:ext cx="1437846" cy="918076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8" name="Grafik 7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BC13C653-1BFD-43A3-95D9-EA98C47071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091" y="613937"/>
            <a:ext cx="9176914" cy="5859530"/>
          </a:xfrm>
          <a:prstGeom prst="rect">
            <a:avLst/>
          </a:prstGeom>
        </p:spPr>
      </p:pic>
      <p:pic>
        <p:nvPicPr>
          <p:cNvPr id="9" name="Grafik 8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9CDBA59E-68C4-4A12-B0C7-63BE05081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191" y="6858000"/>
            <a:ext cx="9279229" cy="585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051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322" y="2766219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Optionen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33</a:t>
            </a:fld>
            <a:endParaRPr lang="de-DE" dirty="0"/>
          </a:p>
        </p:txBody>
      </p:sp>
      <p:pic>
        <p:nvPicPr>
          <p:cNvPr id="7" name="Grafik 6" descr="Ein Bild, das Text, Monitor, schwarz, Bildschirm enthält.&#10;&#10;Automatisch generierte Beschreibung">
            <a:extLst>
              <a:ext uri="{FF2B5EF4-FFF2-40B4-BE49-F238E27FC236}">
                <a16:creationId xmlns:a16="http://schemas.microsoft.com/office/drawing/2014/main" id="{AC4BB490-79AA-460A-9A38-D76964F15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0474" y="4523874"/>
            <a:ext cx="506506" cy="323408"/>
          </a:xfrm>
          <a:prstGeom prst="rect">
            <a:avLst/>
          </a:prstGeom>
          <a:effectLst/>
        </p:spPr>
      </p:pic>
      <p:pic>
        <p:nvPicPr>
          <p:cNvPr id="17" name="Grafik 16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039CA5F9-7131-4671-B875-5BCA353A5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1322" y="4226540"/>
            <a:ext cx="1437846" cy="918076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8" name="Grafik 7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BC13C653-1BFD-43A3-95D9-EA98C47071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188" y="357063"/>
            <a:ext cx="7957446" cy="5080890"/>
          </a:xfrm>
          <a:prstGeom prst="rect">
            <a:avLst/>
          </a:prstGeom>
        </p:spPr>
      </p:pic>
      <p:pic>
        <p:nvPicPr>
          <p:cNvPr id="9" name="Grafik 8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9CDBA59E-68C4-4A12-B0C7-63BE05081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577" y="873100"/>
            <a:ext cx="8808804" cy="5562472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10" name="Grafik 9" descr="Ein Bild, das Text, Screenshot, Monitor enthält.&#10;&#10;Automatisch generierte Beschreibung">
            <a:extLst>
              <a:ext uri="{FF2B5EF4-FFF2-40B4-BE49-F238E27FC236}">
                <a16:creationId xmlns:a16="http://schemas.microsoft.com/office/drawing/2014/main" id="{F6EC9FAA-9F59-4AA0-963C-9B2454E4AC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577" y="7165876"/>
            <a:ext cx="8808804" cy="5562472"/>
          </a:xfrm>
          <a:prstGeom prst="rect">
            <a:avLst/>
          </a:prstGeom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CEF7982A-7998-4D45-9CE6-46117CBFCD1F}"/>
              </a:ext>
            </a:extLst>
          </p:cNvPr>
          <p:cNvSpPr/>
          <p:nvPr/>
        </p:nvSpPr>
        <p:spPr>
          <a:xfrm>
            <a:off x="4884820" y="2151091"/>
            <a:ext cx="2261937" cy="757989"/>
          </a:xfrm>
          <a:prstGeom prst="roundRect">
            <a:avLst/>
          </a:prstGeom>
          <a:noFill/>
          <a:ln>
            <a:solidFill>
              <a:schemeClr val="bg1">
                <a:lumMod val="65000"/>
                <a:lumOff val="35000"/>
                <a:alpha val="74000"/>
              </a:schemeClr>
            </a:solidFill>
          </a:ln>
          <a:effectLst>
            <a:outerShdw blurRad="50800" dist="38100" dir="2700000" algn="tl" rotWithShape="0">
              <a:srgbClr val="FF4757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2382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77" y="4415968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Shares</a:t>
            </a:r>
            <a:br>
              <a:rPr lang="de-DE" sz="4000" dirty="0"/>
            </a:br>
            <a:r>
              <a:rPr lang="de-DE" sz="4000" dirty="0" err="1"/>
              <a:t>Overview</a:t>
            </a:r>
            <a:endParaRPr lang="de-DE" sz="40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34</a:t>
            </a:fld>
            <a:endParaRPr lang="de-DE" dirty="0"/>
          </a:p>
        </p:txBody>
      </p:sp>
      <p:pic>
        <p:nvPicPr>
          <p:cNvPr id="7" name="Grafik 6" descr="Ein Bild, das Text, Monitor, schwarz, Bildschirm enthält.&#10;&#10;Automatisch generierte Beschreibung">
            <a:extLst>
              <a:ext uri="{FF2B5EF4-FFF2-40B4-BE49-F238E27FC236}">
                <a16:creationId xmlns:a16="http://schemas.microsoft.com/office/drawing/2014/main" id="{AC4BB490-79AA-460A-9A38-D76964F15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0474" y="4523874"/>
            <a:ext cx="506506" cy="323408"/>
          </a:xfrm>
          <a:prstGeom prst="rect">
            <a:avLst/>
          </a:prstGeom>
          <a:effectLst/>
        </p:spPr>
      </p:pic>
      <p:pic>
        <p:nvPicPr>
          <p:cNvPr id="17" name="Grafik 16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039CA5F9-7131-4671-B875-5BCA353A5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1322" y="4226540"/>
            <a:ext cx="1437846" cy="918076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8" name="Grafik 7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BC13C653-1BFD-43A3-95D9-EA98C47071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47686"/>
            <a:ext cx="7957446" cy="5080890"/>
          </a:xfrm>
          <a:prstGeom prst="rect">
            <a:avLst/>
          </a:prstGeom>
        </p:spPr>
      </p:pic>
      <p:pic>
        <p:nvPicPr>
          <p:cNvPr id="9" name="Grafik 8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9CDBA59E-68C4-4A12-B0C7-63BE05081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309" y="455864"/>
            <a:ext cx="8538983" cy="5392089"/>
          </a:xfrm>
          <a:prstGeom prst="rect">
            <a:avLst/>
          </a:prstGeom>
          <a:effectLst/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CEF7982A-7998-4D45-9CE6-46117CBFCD1F}"/>
              </a:ext>
            </a:extLst>
          </p:cNvPr>
          <p:cNvSpPr/>
          <p:nvPr/>
        </p:nvSpPr>
        <p:spPr>
          <a:xfrm>
            <a:off x="4884820" y="2151091"/>
            <a:ext cx="2261937" cy="757989"/>
          </a:xfrm>
          <a:prstGeom prst="roundRect">
            <a:avLst/>
          </a:prstGeom>
          <a:noFill/>
          <a:ln>
            <a:solidFill>
              <a:schemeClr val="bg1">
                <a:lumMod val="65000"/>
                <a:lumOff val="35000"/>
                <a:alpha val="74000"/>
              </a:schemeClr>
            </a:solidFill>
          </a:ln>
          <a:effectLst>
            <a:outerShdw blurRad="50800" dist="38100" dir="2700000" algn="tl" rotWithShape="0">
              <a:srgbClr val="FF4757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 descr="Ein Bild, das Text, Screenshot, Monitor enthält.&#10;&#10;Automatisch generierte Beschreibung">
            <a:extLst>
              <a:ext uri="{FF2B5EF4-FFF2-40B4-BE49-F238E27FC236}">
                <a16:creationId xmlns:a16="http://schemas.microsoft.com/office/drawing/2014/main" id="{F6EC9FAA-9F59-4AA0-963C-9B2454E4AC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179" y="842996"/>
            <a:ext cx="8808804" cy="5562472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12" name="Grafik 11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D08E913E-3586-4664-B335-2E228451BB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179" y="7177362"/>
            <a:ext cx="9032260" cy="570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68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70" y="4022796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Shares</a:t>
            </a:r>
            <a:br>
              <a:rPr lang="de-DE" sz="4000" dirty="0"/>
            </a:br>
            <a:r>
              <a:rPr lang="de-DE" sz="4000" dirty="0"/>
              <a:t>erstellen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35</a:t>
            </a:fld>
            <a:endParaRPr lang="de-DE" dirty="0"/>
          </a:p>
        </p:txBody>
      </p:sp>
      <p:pic>
        <p:nvPicPr>
          <p:cNvPr id="7" name="Grafik 6" descr="Ein Bild, das Text, Monitor, schwarz, Bildschirm enthält.&#10;&#10;Automatisch generierte Beschreibung">
            <a:extLst>
              <a:ext uri="{FF2B5EF4-FFF2-40B4-BE49-F238E27FC236}">
                <a16:creationId xmlns:a16="http://schemas.microsoft.com/office/drawing/2014/main" id="{AC4BB490-79AA-460A-9A38-D76964F15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0474" y="4523874"/>
            <a:ext cx="506506" cy="323408"/>
          </a:xfrm>
          <a:prstGeom prst="rect">
            <a:avLst/>
          </a:prstGeom>
          <a:effectLst/>
        </p:spPr>
      </p:pic>
      <p:pic>
        <p:nvPicPr>
          <p:cNvPr id="17" name="Grafik 16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039CA5F9-7131-4671-B875-5BCA353A5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1322" y="4226540"/>
            <a:ext cx="1437846" cy="918076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8" name="Grafik 7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BC13C653-1BFD-43A3-95D9-EA98C47071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390" y="125098"/>
            <a:ext cx="7359864" cy="4699330"/>
          </a:xfrm>
          <a:prstGeom prst="rect">
            <a:avLst/>
          </a:prstGeom>
        </p:spPr>
      </p:pic>
      <p:pic>
        <p:nvPicPr>
          <p:cNvPr id="9" name="Grafik 8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9CDBA59E-68C4-4A12-B0C7-63BE05081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959" y="393718"/>
            <a:ext cx="7540081" cy="4761315"/>
          </a:xfrm>
          <a:prstGeom prst="rect">
            <a:avLst/>
          </a:prstGeom>
          <a:effectLst/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CEF7982A-7998-4D45-9CE6-46117CBFCD1F}"/>
              </a:ext>
            </a:extLst>
          </p:cNvPr>
          <p:cNvSpPr/>
          <p:nvPr/>
        </p:nvSpPr>
        <p:spPr>
          <a:xfrm>
            <a:off x="4884820" y="2151091"/>
            <a:ext cx="2261937" cy="757989"/>
          </a:xfrm>
          <a:prstGeom prst="roundRect">
            <a:avLst/>
          </a:prstGeom>
          <a:noFill/>
          <a:ln>
            <a:solidFill>
              <a:schemeClr val="bg1">
                <a:lumMod val="65000"/>
                <a:lumOff val="35000"/>
                <a:alpha val="74000"/>
              </a:schemeClr>
            </a:solidFill>
          </a:ln>
          <a:effectLst>
            <a:outerShdw blurRad="50800" dist="38100" dir="2700000" algn="tl" rotWithShape="0">
              <a:srgbClr val="FF4757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 descr="Ein Bild, das Text, Screenshot, Monitor enthält.&#10;&#10;Automatisch generierte Beschreibung">
            <a:extLst>
              <a:ext uri="{FF2B5EF4-FFF2-40B4-BE49-F238E27FC236}">
                <a16:creationId xmlns:a16="http://schemas.microsoft.com/office/drawing/2014/main" id="{F6EC9FAA-9F59-4AA0-963C-9B2454E4AC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407" y="684429"/>
            <a:ext cx="7797326" cy="4923757"/>
          </a:xfrm>
          <a:prstGeom prst="rect">
            <a:avLst/>
          </a:prstGeom>
          <a:effectLst/>
        </p:spPr>
      </p:pic>
      <p:pic>
        <p:nvPicPr>
          <p:cNvPr id="12" name="Grafik 11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D08E913E-3586-4664-B335-2E228451BB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66" y="976440"/>
            <a:ext cx="8808804" cy="5562472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16" name="Grafik 15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242414D7-0465-4FA9-982D-40F3A49FB5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337" y="7119366"/>
            <a:ext cx="8629933" cy="544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67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56" y="4098090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Shares</a:t>
            </a:r>
            <a:br>
              <a:rPr lang="de-DE" sz="4000" dirty="0"/>
            </a:br>
            <a:r>
              <a:rPr lang="de-DE" sz="4000" dirty="0"/>
              <a:t>erstellen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36</a:t>
            </a:fld>
            <a:endParaRPr lang="de-DE" dirty="0"/>
          </a:p>
        </p:txBody>
      </p:sp>
      <p:pic>
        <p:nvPicPr>
          <p:cNvPr id="7" name="Grafik 6" descr="Ein Bild, das Text, Monitor, schwarz, Bildschirm enthält.&#10;&#10;Automatisch generierte Beschreibung">
            <a:extLst>
              <a:ext uri="{FF2B5EF4-FFF2-40B4-BE49-F238E27FC236}">
                <a16:creationId xmlns:a16="http://schemas.microsoft.com/office/drawing/2014/main" id="{AC4BB490-79AA-460A-9A38-D76964F15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0474" y="4523874"/>
            <a:ext cx="506506" cy="323408"/>
          </a:xfrm>
          <a:prstGeom prst="rect">
            <a:avLst/>
          </a:prstGeom>
          <a:effectLst/>
        </p:spPr>
      </p:pic>
      <p:pic>
        <p:nvPicPr>
          <p:cNvPr id="8" name="Grafik 7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BC13C653-1BFD-43A3-95D9-EA98C47071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390" y="125098"/>
            <a:ext cx="7359864" cy="4699330"/>
          </a:xfrm>
          <a:prstGeom prst="rect">
            <a:avLst/>
          </a:prstGeom>
        </p:spPr>
      </p:pic>
      <p:pic>
        <p:nvPicPr>
          <p:cNvPr id="9" name="Grafik 8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9CDBA59E-68C4-4A12-B0C7-63BE050819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959" y="393718"/>
            <a:ext cx="7540081" cy="4761315"/>
          </a:xfrm>
          <a:prstGeom prst="rect">
            <a:avLst/>
          </a:prstGeom>
          <a:effectLst/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CEF7982A-7998-4D45-9CE6-46117CBFCD1F}"/>
              </a:ext>
            </a:extLst>
          </p:cNvPr>
          <p:cNvSpPr/>
          <p:nvPr/>
        </p:nvSpPr>
        <p:spPr>
          <a:xfrm>
            <a:off x="6082352" y="1487606"/>
            <a:ext cx="1942532" cy="691142"/>
          </a:xfrm>
          <a:prstGeom prst="roundRect">
            <a:avLst/>
          </a:prstGeom>
          <a:noFill/>
          <a:ln>
            <a:solidFill>
              <a:schemeClr val="bg1">
                <a:lumMod val="65000"/>
                <a:lumOff val="35000"/>
                <a:alpha val="74000"/>
              </a:schemeClr>
            </a:solidFill>
          </a:ln>
          <a:effectLst>
            <a:outerShdw blurRad="50800" dist="38100" dir="2700000" algn="tl" rotWithShape="0">
              <a:srgbClr val="FF4757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 descr="Ein Bild, das Text, Screenshot, Monitor enthält.&#10;&#10;Automatisch generierte Beschreibung">
            <a:extLst>
              <a:ext uri="{FF2B5EF4-FFF2-40B4-BE49-F238E27FC236}">
                <a16:creationId xmlns:a16="http://schemas.microsoft.com/office/drawing/2014/main" id="{F6EC9FAA-9F59-4AA0-963C-9B2454E4AC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407" y="7590213"/>
            <a:ext cx="7797326" cy="4923757"/>
          </a:xfrm>
          <a:prstGeom prst="rect">
            <a:avLst/>
          </a:prstGeom>
          <a:effectLst/>
        </p:spPr>
      </p:pic>
      <p:pic>
        <p:nvPicPr>
          <p:cNvPr id="12" name="Grafik 11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D08E913E-3586-4664-B335-2E228451BB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66" y="7882224"/>
            <a:ext cx="8808804" cy="5562472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16" name="Grafik 15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242414D7-0465-4FA9-982D-40F3A49FB5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337" y="7119366"/>
            <a:ext cx="8629933" cy="544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489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045" y="2766219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Broker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37</a:t>
            </a:fld>
            <a:endParaRPr lang="de-DE" dirty="0"/>
          </a:p>
        </p:txBody>
      </p:sp>
      <p:pic>
        <p:nvPicPr>
          <p:cNvPr id="8" name="Grafik 7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BC13C653-1BFD-43A3-95D9-EA98C4707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390" y="125098"/>
            <a:ext cx="7359864" cy="4699330"/>
          </a:xfrm>
          <a:prstGeom prst="rect">
            <a:avLst/>
          </a:prstGeom>
        </p:spPr>
      </p:pic>
      <p:pic>
        <p:nvPicPr>
          <p:cNvPr id="9" name="Grafik 8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9CDBA59E-68C4-4A12-B0C7-63BE05081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959" y="393718"/>
            <a:ext cx="7540081" cy="4761315"/>
          </a:xfrm>
          <a:prstGeom prst="rect">
            <a:avLst/>
          </a:prstGeom>
          <a:effectLst/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CEF7982A-7998-4D45-9CE6-46117CBFCD1F}"/>
              </a:ext>
            </a:extLst>
          </p:cNvPr>
          <p:cNvSpPr/>
          <p:nvPr/>
        </p:nvSpPr>
        <p:spPr>
          <a:xfrm>
            <a:off x="6082352" y="1487606"/>
            <a:ext cx="1942532" cy="691142"/>
          </a:xfrm>
          <a:prstGeom prst="roundRect">
            <a:avLst/>
          </a:prstGeom>
          <a:noFill/>
          <a:ln>
            <a:solidFill>
              <a:schemeClr val="bg1">
                <a:lumMod val="65000"/>
                <a:lumOff val="35000"/>
                <a:alpha val="74000"/>
              </a:schemeClr>
            </a:solidFill>
          </a:ln>
          <a:effectLst>
            <a:outerShdw blurRad="50800" dist="38100" dir="2700000" algn="tl" rotWithShape="0">
              <a:srgbClr val="FF4757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6" name="Grafik 15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242414D7-0465-4FA9-982D-40F3A49FB5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709" y="945937"/>
            <a:ext cx="8735332" cy="5516077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14" name="Grafik 13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8C900B0D-5514-4EA4-80BC-B70037B52C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417" y="7131962"/>
            <a:ext cx="8907915" cy="562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656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732" y="4693814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Broker</a:t>
            </a:r>
            <a:br>
              <a:rPr lang="de-DE" sz="4000" dirty="0"/>
            </a:br>
            <a:r>
              <a:rPr lang="de-DE" sz="4000" dirty="0"/>
              <a:t>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38</a:t>
            </a:fld>
            <a:endParaRPr lang="de-DE" dirty="0"/>
          </a:p>
        </p:txBody>
      </p:sp>
      <p:pic>
        <p:nvPicPr>
          <p:cNvPr id="7" name="Grafik 6" descr="Ein Bild, das Text, Monitor, schwarz, Bildschirm enthält.&#10;&#10;Automatisch generierte Beschreibung">
            <a:extLst>
              <a:ext uri="{FF2B5EF4-FFF2-40B4-BE49-F238E27FC236}">
                <a16:creationId xmlns:a16="http://schemas.microsoft.com/office/drawing/2014/main" id="{AC4BB490-79AA-460A-9A38-D76964F15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0474" y="4523874"/>
            <a:ext cx="506506" cy="323408"/>
          </a:xfrm>
          <a:prstGeom prst="rect">
            <a:avLst/>
          </a:prstGeom>
          <a:effectLst/>
        </p:spPr>
      </p:pic>
      <p:pic>
        <p:nvPicPr>
          <p:cNvPr id="8" name="Grafik 7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BC13C653-1BFD-43A3-95D9-EA98C47071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390" y="125098"/>
            <a:ext cx="7359864" cy="4699330"/>
          </a:xfrm>
          <a:prstGeom prst="rect">
            <a:avLst/>
          </a:prstGeom>
          <a:effectLst/>
        </p:spPr>
      </p:pic>
      <p:pic>
        <p:nvPicPr>
          <p:cNvPr id="9" name="Grafik 8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9CDBA59E-68C4-4A12-B0C7-63BE050819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959" y="393718"/>
            <a:ext cx="7540081" cy="4761315"/>
          </a:xfrm>
          <a:prstGeom prst="rect">
            <a:avLst/>
          </a:prstGeom>
          <a:effectLst/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CEF7982A-7998-4D45-9CE6-46117CBFCD1F}"/>
              </a:ext>
            </a:extLst>
          </p:cNvPr>
          <p:cNvSpPr/>
          <p:nvPr/>
        </p:nvSpPr>
        <p:spPr>
          <a:xfrm>
            <a:off x="6063554" y="1473515"/>
            <a:ext cx="1988625" cy="659578"/>
          </a:xfrm>
          <a:prstGeom prst="roundRect">
            <a:avLst/>
          </a:prstGeom>
          <a:noFill/>
          <a:ln>
            <a:solidFill>
              <a:schemeClr val="bg1">
                <a:lumMod val="65000"/>
                <a:lumOff val="35000"/>
                <a:alpha val="74000"/>
              </a:schemeClr>
            </a:solidFill>
          </a:ln>
          <a:effectLst>
            <a:outerShdw blurRad="50800" dist="38100" dir="2700000" algn="tl" rotWithShape="0">
              <a:srgbClr val="FF4757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3" name="Grafik 12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B18C493E-B5DF-47F6-8BF8-E26BEDCE99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457" y="659189"/>
            <a:ext cx="8039523" cy="5076695"/>
          </a:xfrm>
          <a:prstGeom prst="rect">
            <a:avLst/>
          </a:prstGeom>
          <a:effectLst/>
        </p:spPr>
      </p:pic>
      <p:pic>
        <p:nvPicPr>
          <p:cNvPr id="18" name="Grafik 17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1FA624C8-5520-415E-A02F-8533562E8F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407" y="992748"/>
            <a:ext cx="8548974" cy="5398397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6647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220" y="2766219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Pricing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39</a:t>
            </a:fld>
            <a:endParaRPr lang="de-DE" dirty="0"/>
          </a:p>
        </p:txBody>
      </p:sp>
      <p:pic>
        <p:nvPicPr>
          <p:cNvPr id="7" name="Grafik 6" descr="Ein Bild, das Text, Monitor, schwarz, Bildschirm enthält.&#10;&#10;Automatisch generierte Beschreibung">
            <a:extLst>
              <a:ext uri="{FF2B5EF4-FFF2-40B4-BE49-F238E27FC236}">
                <a16:creationId xmlns:a16="http://schemas.microsoft.com/office/drawing/2014/main" id="{AC4BB490-79AA-460A-9A38-D76964F15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0474" y="4523874"/>
            <a:ext cx="506506" cy="323408"/>
          </a:xfrm>
          <a:prstGeom prst="rect">
            <a:avLst/>
          </a:prstGeom>
          <a:effectLst/>
        </p:spPr>
      </p:pic>
      <p:pic>
        <p:nvPicPr>
          <p:cNvPr id="17" name="Grafik 16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039CA5F9-7131-4671-B875-5BCA353A5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1322" y="4226540"/>
            <a:ext cx="1437846" cy="918076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8" name="Grafik 7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BC13C653-1BFD-43A3-95D9-EA98C47071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390" y="125098"/>
            <a:ext cx="7359864" cy="4699330"/>
          </a:xfrm>
          <a:prstGeom prst="rect">
            <a:avLst/>
          </a:prstGeom>
          <a:effectLst/>
        </p:spPr>
      </p:pic>
      <p:pic>
        <p:nvPicPr>
          <p:cNvPr id="9" name="Grafik 8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9CDBA59E-68C4-4A12-B0C7-63BE05081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959" y="393718"/>
            <a:ext cx="7540081" cy="4761315"/>
          </a:xfrm>
          <a:prstGeom prst="rect">
            <a:avLst/>
          </a:prstGeom>
          <a:effectLst/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CEF7982A-7998-4D45-9CE6-46117CBFCD1F}"/>
              </a:ext>
            </a:extLst>
          </p:cNvPr>
          <p:cNvSpPr/>
          <p:nvPr/>
        </p:nvSpPr>
        <p:spPr>
          <a:xfrm>
            <a:off x="6095999" y="2144974"/>
            <a:ext cx="1988625" cy="659578"/>
          </a:xfrm>
          <a:prstGeom prst="roundRect">
            <a:avLst/>
          </a:prstGeom>
          <a:noFill/>
          <a:ln>
            <a:solidFill>
              <a:schemeClr val="bg1">
                <a:lumMod val="65000"/>
                <a:lumOff val="35000"/>
                <a:alpha val="74000"/>
              </a:schemeClr>
            </a:solidFill>
          </a:ln>
          <a:effectLst>
            <a:outerShdw blurRad="50800" dist="38100" dir="2700000" algn="tl" rotWithShape="0">
              <a:srgbClr val="FF4757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 descr="Ein Bild, das Text, Screenshot, Monitor enthält.&#10;&#10;Automatisch generierte Beschreibung">
            <a:extLst>
              <a:ext uri="{FF2B5EF4-FFF2-40B4-BE49-F238E27FC236}">
                <a16:creationId xmlns:a16="http://schemas.microsoft.com/office/drawing/2014/main" id="{F6EC9FAA-9F59-4AA0-963C-9B2454E4AC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407" y="7576570"/>
            <a:ext cx="7797326" cy="4923757"/>
          </a:xfrm>
          <a:prstGeom prst="rect">
            <a:avLst/>
          </a:prstGeom>
          <a:effectLst/>
        </p:spPr>
      </p:pic>
      <p:pic>
        <p:nvPicPr>
          <p:cNvPr id="12" name="Grafik 11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D08E913E-3586-4664-B335-2E228451BB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66" y="7868581"/>
            <a:ext cx="8808804" cy="5562472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13" name="Grafik 12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B18C493E-B5DF-47F6-8BF8-E26BEDCE99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6179" y="659189"/>
            <a:ext cx="8039523" cy="5076695"/>
          </a:xfrm>
          <a:prstGeom prst="rect">
            <a:avLst/>
          </a:prstGeom>
          <a:effectLst/>
        </p:spPr>
      </p:pic>
      <p:pic>
        <p:nvPicPr>
          <p:cNvPr id="14" name="Grafik 13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8C01E9BF-9C32-4EF0-9001-A0A0187E8E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2188" y="965922"/>
            <a:ext cx="8907915" cy="5625057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16" name="Grafik 15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B187A1B8-2B48-4389-9A4C-A26406FB33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716" y="6858000"/>
            <a:ext cx="9147801" cy="577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281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0C64B634-51AB-492B-A229-81E4E168D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 Aktienhandel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B9B67C3-35C5-410B-B67C-5006F2C0B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D66A-7972-40F5-8DE2-9FE149108A24}" type="datetime1">
              <a:rPr lang="de-DE" smtClean="0"/>
              <a:t>28.04.2021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7174B3-5F66-4455-97C2-3F82CCB03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69B7482-013C-4C0E-B9BE-0009C5345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7E8AA63-6264-4B2D-99C4-76A66AD03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Verschiedene Ordertypen</a:t>
            </a:r>
          </a:p>
          <a:p>
            <a:pPr lvl="1"/>
            <a:r>
              <a:rPr lang="de-DE" dirty="0"/>
              <a:t>Market Order</a:t>
            </a:r>
          </a:p>
          <a:p>
            <a:pPr lvl="1"/>
            <a:r>
              <a:rPr lang="de-DE" dirty="0"/>
              <a:t>Limit Order</a:t>
            </a:r>
          </a:p>
          <a:p>
            <a:pPr lvl="1"/>
            <a:r>
              <a:rPr lang="de-DE" dirty="0" err="1"/>
              <a:t>Stop</a:t>
            </a:r>
            <a:r>
              <a:rPr lang="de-DE" dirty="0"/>
              <a:t> Market Order</a:t>
            </a:r>
          </a:p>
          <a:p>
            <a:pPr lvl="1"/>
            <a:r>
              <a:rPr lang="de-DE" dirty="0" err="1"/>
              <a:t>Stop</a:t>
            </a:r>
            <a:r>
              <a:rPr lang="de-DE" dirty="0"/>
              <a:t> Limit Order</a:t>
            </a:r>
          </a:p>
          <a:p>
            <a:r>
              <a:rPr lang="de-DE" dirty="0" err="1"/>
              <a:t>Matching</a:t>
            </a:r>
            <a:r>
              <a:rPr lang="de-DE" dirty="0"/>
              <a:t> Regeln in Börse implementiert</a:t>
            </a:r>
          </a:p>
          <a:p>
            <a:r>
              <a:rPr lang="de-DE" dirty="0"/>
              <a:t>Clearingbericht: interne Aufrechnung der Forderungen und Verbindlichkeiten der Broker</a:t>
            </a:r>
          </a:p>
          <a:p>
            <a:r>
              <a:rPr lang="de-DE" dirty="0"/>
              <a:t>Rechnung: Übersicht aller Orderstellungen des Brokers mit Gebühren 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64578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732" y="2766219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Pricing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40</a:t>
            </a:fld>
            <a:endParaRPr lang="de-DE" dirty="0"/>
          </a:p>
        </p:txBody>
      </p:sp>
      <p:pic>
        <p:nvPicPr>
          <p:cNvPr id="7" name="Grafik 6" descr="Ein Bild, das Text, Monitor, schwarz, Bildschirm enthält.&#10;&#10;Automatisch generierte Beschreibung">
            <a:extLst>
              <a:ext uri="{FF2B5EF4-FFF2-40B4-BE49-F238E27FC236}">
                <a16:creationId xmlns:a16="http://schemas.microsoft.com/office/drawing/2014/main" id="{AC4BB490-79AA-460A-9A38-D76964F15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0474" y="4523874"/>
            <a:ext cx="506506" cy="323408"/>
          </a:xfrm>
          <a:prstGeom prst="rect">
            <a:avLst/>
          </a:prstGeom>
          <a:effectLst/>
        </p:spPr>
      </p:pic>
      <p:pic>
        <p:nvPicPr>
          <p:cNvPr id="8" name="Grafik 7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BC13C653-1BFD-43A3-95D9-EA98C47071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390" y="125098"/>
            <a:ext cx="7359864" cy="4699330"/>
          </a:xfrm>
          <a:prstGeom prst="rect">
            <a:avLst/>
          </a:prstGeom>
          <a:effectLst/>
        </p:spPr>
      </p:pic>
      <p:pic>
        <p:nvPicPr>
          <p:cNvPr id="9" name="Grafik 8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9CDBA59E-68C4-4A12-B0C7-63BE050819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959" y="393718"/>
            <a:ext cx="7540081" cy="4761315"/>
          </a:xfrm>
          <a:prstGeom prst="rect">
            <a:avLst/>
          </a:prstGeom>
          <a:effectLst/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CEF7982A-7998-4D45-9CE6-46117CBFCD1F}"/>
              </a:ext>
            </a:extLst>
          </p:cNvPr>
          <p:cNvSpPr/>
          <p:nvPr/>
        </p:nvSpPr>
        <p:spPr>
          <a:xfrm>
            <a:off x="6095999" y="2144974"/>
            <a:ext cx="1988625" cy="659578"/>
          </a:xfrm>
          <a:prstGeom prst="roundRect">
            <a:avLst/>
          </a:prstGeom>
          <a:noFill/>
          <a:ln>
            <a:solidFill>
              <a:schemeClr val="bg1">
                <a:lumMod val="65000"/>
                <a:lumOff val="35000"/>
                <a:alpha val="74000"/>
              </a:schemeClr>
            </a:solidFill>
          </a:ln>
          <a:effectLst>
            <a:outerShdw blurRad="50800" dist="38100" dir="2700000" algn="tl" rotWithShape="0">
              <a:srgbClr val="FF4757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6" name="Grafik 15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17666890-7645-4278-8004-4A18CBF3EE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296" y="6983229"/>
            <a:ext cx="9063937" cy="5723580"/>
          </a:xfrm>
          <a:prstGeom prst="rect">
            <a:avLst/>
          </a:prstGeom>
        </p:spPr>
      </p:pic>
      <p:pic>
        <p:nvPicPr>
          <p:cNvPr id="18" name="Grafik 17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E1641A5F-7C98-47E7-A524-DDFCE279C0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296" y="669453"/>
            <a:ext cx="8976878" cy="5668606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5587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732" y="4693814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Pricing</a:t>
            </a:r>
            <a:br>
              <a:rPr lang="de-DE" sz="4000" dirty="0"/>
            </a:br>
            <a:r>
              <a:rPr lang="de-DE" sz="4000" dirty="0"/>
              <a:t>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41</a:t>
            </a:fld>
            <a:endParaRPr lang="de-DE" dirty="0"/>
          </a:p>
        </p:txBody>
      </p:sp>
      <p:pic>
        <p:nvPicPr>
          <p:cNvPr id="7" name="Grafik 6" descr="Ein Bild, das Text, Monitor, schwarz, Bildschirm enthält.&#10;&#10;Automatisch generierte Beschreibung">
            <a:extLst>
              <a:ext uri="{FF2B5EF4-FFF2-40B4-BE49-F238E27FC236}">
                <a16:creationId xmlns:a16="http://schemas.microsoft.com/office/drawing/2014/main" id="{AC4BB490-79AA-460A-9A38-D76964F15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0474" y="4523874"/>
            <a:ext cx="506506" cy="323408"/>
          </a:xfrm>
          <a:prstGeom prst="rect">
            <a:avLst/>
          </a:prstGeom>
          <a:effectLst/>
        </p:spPr>
      </p:pic>
      <p:pic>
        <p:nvPicPr>
          <p:cNvPr id="17" name="Grafik 16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039CA5F9-7131-4671-B875-5BCA353A5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1322" y="4226540"/>
            <a:ext cx="1437846" cy="918076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8" name="Grafik 7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BC13C653-1BFD-43A3-95D9-EA98C47071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390" y="125098"/>
            <a:ext cx="7359864" cy="4699330"/>
          </a:xfrm>
          <a:prstGeom prst="rect">
            <a:avLst/>
          </a:prstGeom>
          <a:effectLst/>
        </p:spPr>
      </p:pic>
      <p:pic>
        <p:nvPicPr>
          <p:cNvPr id="9" name="Grafik 8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9CDBA59E-68C4-4A12-B0C7-63BE05081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959" y="393718"/>
            <a:ext cx="7540081" cy="4761315"/>
          </a:xfrm>
          <a:prstGeom prst="rect">
            <a:avLst/>
          </a:prstGeom>
          <a:effectLst/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CEF7982A-7998-4D45-9CE6-46117CBFCD1F}"/>
              </a:ext>
            </a:extLst>
          </p:cNvPr>
          <p:cNvSpPr/>
          <p:nvPr/>
        </p:nvSpPr>
        <p:spPr>
          <a:xfrm>
            <a:off x="6095999" y="2144974"/>
            <a:ext cx="1988625" cy="659578"/>
          </a:xfrm>
          <a:prstGeom prst="roundRect">
            <a:avLst/>
          </a:prstGeom>
          <a:noFill/>
          <a:ln>
            <a:solidFill>
              <a:schemeClr val="bg1">
                <a:lumMod val="65000"/>
                <a:lumOff val="35000"/>
                <a:alpha val="74000"/>
              </a:schemeClr>
            </a:solidFill>
          </a:ln>
          <a:effectLst>
            <a:outerShdw blurRad="50800" dist="38100" dir="2700000" algn="tl" rotWithShape="0">
              <a:srgbClr val="FF4757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5" name="Grafik 14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43CBD7A7-CB15-46CA-9C0F-A544B9A546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44" y="692055"/>
            <a:ext cx="7730411" cy="4881502"/>
          </a:xfrm>
          <a:prstGeom prst="rect">
            <a:avLst/>
          </a:prstGeom>
          <a:effectLst/>
        </p:spPr>
      </p:pic>
      <p:pic>
        <p:nvPicPr>
          <p:cNvPr id="16" name="Grafik 15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17666890-7645-4278-8004-4A18CBF3EE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280" y="992270"/>
            <a:ext cx="8783735" cy="5546642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10" name="Grafik 9" descr="Ein Bild, das Text, Monitor, Screenshot, drinnen enthält.&#10;&#10;Automatisch generierte Beschreibung">
            <a:extLst>
              <a:ext uri="{FF2B5EF4-FFF2-40B4-BE49-F238E27FC236}">
                <a16:creationId xmlns:a16="http://schemas.microsoft.com/office/drawing/2014/main" id="{42E6CD86-D038-4923-A4F5-C37DF48434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809" y="-4943785"/>
            <a:ext cx="7825946" cy="499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10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25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414" y="2766219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Home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42</a:t>
            </a:fld>
            <a:endParaRPr lang="de-DE" dirty="0"/>
          </a:p>
        </p:txBody>
      </p:sp>
      <p:pic>
        <p:nvPicPr>
          <p:cNvPr id="7" name="Grafik 6" descr="Ein Bild, das Text, Monitor, schwarz, Bildschirm enthält.&#10;&#10;Automatisch generierte Beschreibung">
            <a:extLst>
              <a:ext uri="{FF2B5EF4-FFF2-40B4-BE49-F238E27FC236}">
                <a16:creationId xmlns:a16="http://schemas.microsoft.com/office/drawing/2014/main" id="{AC4BB490-79AA-460A-9A38-D76964F15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0474" y="4523874"/>
            <a:ext cx="506506" cy="323408"/>
          </a:xfrm>
          <a:prstGeom prst="rect">
            <a:avLst/>
          </a:prstGeom>
          <a:effectLst/>
        </p:spPr>
      </p:pic>
      <p:pic>
        <p:nvPicPr>
          <p:cNvPr id="17" name="Grafik 16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039CA5F9-7131-4671-B875-5BCA353A5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1322" y="4226540"/>
            <a:ext cx="1437846" cy="918076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8" name="Grafik 7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BC13C653-1BFD-43A3-95D9-EA98C47071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3374" y="125098"/>
            <a:ext cx="7359864" cy="4699330"/>
          </a:xfrm>
          <a:prstGeom prst="rect">
            <a:avLst/>
          </a:prstGeom>
          <a:effectLst/>
        </p:spPr>
      </p:pic>
      <p:pic>
        <p:nvPicPr>
          <p:cNvPr id="9" name="Grafik 8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9CDBA59E-68C4-4A12-B0C7-63BE05081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02467" y="393718"/>
            <a:ext cx="7540081" cy="4761315"/>
          </a:xfrm>
          <a:prstGeom prst="rect">
            <a:avLst/>
          </a:prstGeom>
          <a:effectLst/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CEF7982A-7998-4D45-9CE6-46117CBFCD1F}"/>
              </a:ext>
            </a:extLst>
          </p:cNvPr>
          <p:cNvSpPr/>
          <p:nvPr/>
        </p:nvSpPr>
        <p:spPr>
          <a:xfrm>
            <a:off x="14803291" y="2144974"/>
            <a:ext cx="1988625" cy="659578"/>
          </a:xfrm>
          <a:prstGeom prst="roundRect">
            <a:avLst/>
          </a:prstGeom>
          <a:noFill/>
          <a:ln>
            <a:solidFill>
              <a:schemeClr val="bg1">
                <a:lumMod val="65000"/>
                <a:lumOff val="35000"/>
                <a:alpha val="74000"/>
              </a:schemeClr>
            </a:solidFill>
          </a:ln>
          <a:effectLst>
            <a:outerShdw blurRad="50800" dist="38100" dir="2700000" algn="tl" rotWithShape="0">
              <a:srgbClr val="FF4757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5" name="Grafik 14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43CBD7A7-CB15-46CA-9C0F-A544B9A546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8928" y="692055"/>
            <a:ext cx="7730411" cy="4881502"/>
          </a:xfrm>
          <a:prstGeom prst="rect">
            <a:avLst/>
          </a:prstGeom>
          <a:effectLst/>
        </p:spPr>
      </p:pic>
      <p:pic>
        <p:nvPicPr>
          <p:cNvPr id="16" name="Grafik 15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17666890-7645-4278-8004-4A18CBF3EE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36146" y="992270"/>
            <a:ext cx="8783735" cy="5546642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10" name="Grafik 9" descr="Ein Bild, das Text, Monitor, Screenshot, drinnen enthält.&#10;&#10;Automatisch generierte Beschreibung">
            <a:extLst>
              <a:ext uri="{FF2B5EF4-FFF2-40B4-BE49-F238E27FC236}">
                <a16:creationId xmlns:a16="http://schemas.microsoft.com/office/drawing/2014/main" id="{42E6CD86-D038-4923-A4F5-C37DF48434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494" y="692055"/>
            <a:ext cx="8415475" cy="5373346"/>
          </a:xfrm>
          <a:prstGeom prst="rect">
            <a:avLst/>
          </a:prstGeom>
        </p:spPr>
      </p:pic>
      <p:pic>
        <p:nvPicPr>
          <p:cNvPr id="12" name="Grafik 11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8598FD10-C17E-467E-B19E-68633E6215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331" y="6858000"/>
            <a:ext cx="107406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933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283" y="2766219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Shares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43</a:t>
            </a:fld>
            <a:endParaRPr lang="de-DE" dirty="0"/>
          </a:p>
        </p:txBody>
      </p:sp>
      <p:pic>
        <p:nvPicPr>
          <p:cNvPr id="7" name="Grafik 6" descr="Ein Bild, das Text, Monitor, schwarz, Bildschirm enthält.&#10;&#10;Automatisch generierte Beschreibung">
            <a:extLst>
              <a:ext uri="{FF2B5EF4-FFF2-40B4-BE49-F238E27FC236}">
                <a16:creationId xmlns:a16="http://schemas.microsoft.com/office/drawing/2014/main" id="{AC4BB490-79AA-460A-9A38-D76964F15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0474" y="4523874"/>
            <a:ext cx="506506" cy="323408"/>
          </a:xfrm>
          <a:prstGeom prst="rect">
            <a:avLst/>
          </a:prstGeom>
          <a:effectLst/>
        </p:spPr>
      </p:pic>
      <p:pic>
        <p:nvPicPr>
          <p:cNvPr id="17" name="Grafik 16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039CA5F9-7131-4671-B875-5BCA353A5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1322" y="4226540"/>
            <a:ext cx="1437846" cy="918076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8" name="Grafik 7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BC13C653-1BFD-43A3-95D9-EA98C47071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3374" y="125098"/>
            <a:ext cx="7359864" cy="4699330"/>
          </a:xfrm>
          <a:prstGeom prst="rect">
            <a:avLst/>
          </a:prstGeom>
          <a:effectLst/>
        </p:spPr>
      </p:pic>
      <p:pic>
        <p:nvPicPr>
          <p:cNvPr id="9" name="Grafik 8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9CDBA59E-68C4-4A12-B0C7-63BE05081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02467" y="393718"/>
            <a:ext cx="7540081" cy="4761315"/>
          </a:xfrm>
          <a:prstGeom prst="rect">
            <a:avLst/>
          </a:prstGeom>
          <a:effectLst/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CEF7982A-7998-4D45-9CE6-46117CBFCD1F}"/>
              </a:ext>
            </a:extLst>
          </p:cNvPr>
          <p:cNvSpPr/>
          <p:nvPr/>
        </p:nvSpPr>
        <p:spPr>
          <a:xfrm>
            <a:off x="14803291" y="2144974"/>
            <a:ext cx="1988625" cy="659578"/>
          </a:xfrm>
          <a:prstGeom prst="roundRect">
            <a:avLst/>
          </a:prstGeom>
          <a:noFill/>
          <a:ln>
            <a:solidFill>
              <a:schemeClr val="bg1">
                <a:lumMod val="65000"/>
                <a:lumOff val="35000"/>
                <a:alpha val="74000"/>
              </a:schemeClr>
            </a:solidFill>
          </a:ln>
          <a:effectLst>
            <a:outerShdw blurRad="50800" dist="38100" dir="2700000" algn="tl" rotWithShape="0">
              <a:srgbClr val="FF4757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5" name="Grafik 14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43CBD7A7-CB15-46CA-9C0F-A544B9A546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8928" y="692055"/>
            <a:ext cx="7730411" cy="4881502"/>
          </a:xfrm>
          <a:prstGeom prst="rect">
            <a:avLst/>
          </a:prstGeom>
          <a:effectLst/>
        </p:spPr>
      </p:pic>
      <p:pic>
        <p:nvPicPr>
          <p:cNvPr id="16" name="Grafik 15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17666890-7645-4278-8004-4A18CBF3EE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36146" y="992270"/>
            <a:ext cx="8783735" cy="5546642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10" name="Grafik 9" descr="Ein Bild, das Text, Monitor, Screenshot, drinnen enthält.&#10;&#10;Automatisch generierte Beschreibung">
            <a:extLst>
              <a:ext uri="{FF2B5EF4-FFF2-40B4-BE49-F238E27FC236}">
                <a16:creationId xmlns:a16="http://schemas.microsoft.com/office/drawing/2014/main" id="{42E6CD86-D038-4923-A4F5-C37DF48434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683" y="283208"/>
            <a:ext cx="7725100" cy="4932536"/>
          </a:xfrm>
          <a:prstGeom prst="rect">
            <a:avLst/>
          </a:prstGeom>
        </p:spPr>
      </p:pic>
      <p:pic>
        <p:nvPicPr>
          <p:cNvPr id="12" name="Grafik 11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8598FD10-C17E-467E-B19E-68633E6215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217" y="553422"/>
            <a:ext cx="9335040" cy="5960495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13" name="Grafik 12" descr="Ein Bild, das Text, Monitor, drinnen, Screenshot enthält.&#10;&#10;Automatisch generierte Beschreibung">
            <a:extLst>
              <a:ext uri="{FF2B5EF4-FFF2-40B4-BE49-F238E27FC236}">
                <a16:creationId xmlns:a16="http://schemas.microsoft.com/office/drawing/2014/main" id="{3151977E-43DB-42F5-B528-2C20BD256C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217" y="6881929"/>
            <a:ext cx="9335040" cy="5960495"/>
          </a:xfrm>
          <a:prstGeom prst="rect">
            <a:avLst/>
          </a:prstGeom>
        </p:spPr>
      </p:pic>
      <p:pic>
        <p:nvPicPr>
          <p:cNvPr id="18" name="Grafik 17" descr="Ein Bild, das Metallwaren enthält.&#10;&#10;Automatisch generierte Beschreibung">
            <a:extLst>
              <a:ext uri="{FF2B5EF4-FFF2-40B4-BE49-F238E27FC236}">
                <a16:creationId xmlns:a16="http://schemas.microsoft.com/office/drawing/2014/main" id="{732C59ED-FC79-4E60-8DCF-128FFDACA5C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87365">
            <a:off x="-370143" y="-940827"/>
            <a:ext cx="740286" cy="751391"/>
          </a:xfrm>
          <a:prstGeom prst="rect">
            <a:avLst/>
          </a:prstGeom>
        </p:spPr>
      </p:pic>
      <p:pic>
        <p:nvPicPr>
          <p:cNvPr id="19" name="Grafik 18" descr="Ein Bild, das Metallwaren enthält.&#10;&#10;Automatisch generierte Beschreibung">
            <a:extLst>
              <a:ext uri="{FF2B5EF4-FFF2-40B4-BE49-F238E27FC236}">
                <a16:creationId xmlns:a16="http://schemas.microsoft.com/office/drawing/2014/main" id="{F03D99B2-51D9-4DC0-9677-01AD351406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3580">
            <a:off x="12439970" y="6182432"/>
            <a:ext cx="702424" cy="71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72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211" y="4067975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Shares</a:t>
            </a:r>
            <a:br>
              <a:rPr lang="de-DE" sz="4000" dirty="0"/>
            </a:br>
            <a:r>
              <a:rPr lang="de-DE" sz="4000" dirty="0"/>
              <a:t>Details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44</a:t>
            </a:fld>
            <a:endParaRPr lang="de-DE" dirty="0"/>
          </a:p>
        </p:txBody>
      </p:sp>
      <p:pic>
        <p:nvPicPr>
          <p:cNvPr id="7" name="Grafik 6" descr="Ein Bild, das Text, Monitor, schwarz, Bildschirm enthält.&#10;&#10;Automatisch generierte Beschreibung">
            <a:extLst>
              <a:ext uri="{FF2B5EF4-FFF2-40B4-BE49-F238E27FC236}">
                <a16:creationId xmlns:a16="http://schemas.microsoft.com/office/drawing/2014/main" id="{AC4BB490-79AA-460A-9A38-D76964F15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0474" y="4523874"/>
            <a:ext cx="506506" cy="323408"/>
          </a:xfrm>
          <a:prstGeom prst="rect">
            <a:avLst/>
          </a:prstGeom>
          <a:effectLst/>
        </p:spPr>
      </p:pic>
      <p:pic>
        <p:nvPicPr>
          <p:cNvPr id="17" name="Grafik 16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039CA5F9-7131-4671-B875-5BCA353A5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1322" y="4226540"/>
            <a:ext cx="1437846" cy="918076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8" name="Grafik 7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BC13C653-1BFD-43A3-95D9-EA98C47071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3374" y="125098"/>
            <a:ext cx="7359864" cy="4699330"/>
          </a:xfrm>
          <a:prstGeom prst="rect">
            <a:avLst/>
          </a:prstGeom>
          <a:effectLst/>
        </p:spPr>
      </p:pic>
      <p:pic>
        <p:nvPicPr>
          <p:cNvPr id="9" name="Grafik 8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9CDBA59E-68C4-4A12-B0C7-63BE05081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02467" y="393718"/>
            <a:ext cx="7540081" cy="4761315"/>
          </a:xfrm>
          <a:prstGeom prst="rect">
            <a:avLst/>
          </a:prstGeom>
          <a:effectLst/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CEF7982A-7998-4D45-9CE6-46117CBFCD1F}"/>
              </a:ext>
            </a:extLst>
          </p:cNvPr>
          <p:cNvSpPr/>
          <p:nvPr/>
        </p:nvSpPr>
        <p:spPr>
          <a:xfrm>
            <a:off x="14803291" y="2144974"/>
            <a:ext cx="1988625" cy="659578"/>
          </a:xfrm>
          <a:prstGeom prst="roundRect">
            <a:avLst/>
          </a:prstGeom>
          <a:noFill/>
          <a:ln>
            <a:solidFill>
              <a:schemeClr val="bg1">
                <a:lumMod val="65000"/>
                <a:lumOff val="35000"/>
                <a:alpha val="74000"/>
              </a:schemeClr>
            </a:solidFill>
          </a:ln>
          <a:effectLst>
            <a:outerShdw blurRad="50800" dist="38100" dir="2700000" algn="tl" rotWithShape="0">
              <a:srgbClr val="FF4757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5" name="Grafik 14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43CBD7A7-CB15-46CA-9C0F-A544B9A546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8928" y="692055"/>
            <a:ext cx="7730411" cy="4881502"/>
          </a:xfrm>
          <a:prstGeom prst="rect">
            <a:avLst/>
          </a:prstGeom>
          <a:effectLst/>
        </p:spPr>
      </p:pic>
      <p:pic>
        <p:nvPicPr>
          <p:cNvPr id="16" name="Grafik 15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17666890-7645-4278-8004-4A18CBF3EE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36146" y="992270"/>
            <a:ext cx="8783735" cy="5546642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10" name="Grafik 9" descr="Ein Bild, das Text, Monitor, Screenshot, drinnen enthält.&#10;&#10;Automatisch generierte Beschreibung">
            <a:extLst>
              <a:ext uri="{FF2B5EF4-FFF2-40B4-BE49-F238E27FC236}">
                <a16:creationId xmlns:a16="http://schemas.microsoft.com/office/drawing/2014/main" id="{42E6CD86-D038-4923-A4F5-C37DF48434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199" y="58536"/>
            <a:ext cx="7279788" cy="4648201"/>
          </a:xfrm>
          <a:prstGeom prst="rect">
            <a:avLst/>
          </a:prstGeom>
        </p:spPr>
      </p:pic>
      <p:pic>
        <p:nvPicPr>
          <p:cNvPr id="12" name="Grafik 11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8598FD10-C17E-467E-B19E-68633E6215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948" y="373119"/>
            <a:ext cx="8112414" cy="5179839"/>
          </a:xfrm>
          <a:prstGeom prst="rect">
            <a:avLst/>
          </a:prstGeom>
          <a:effectLst/>
        </p:spPr>
      </p:pic>
      <p:pic>
        <p:nvPicPr>
          <p:cNvPr id="25" name="Grafik 24" descr="Ein Bild, das Metallwaren enthält.&#10;&#10;Automatisch generierte Beschreibung">
            <a:extLst>
              <a:ext uri="{FF2B5EF4-FFF2-40B4-BE49-F238E27FC236}">
                <a16:creationId xmlns:a16="http://schemas.microsoft.com/office/drawing/2014/main" id="{1771D17C-8EB5-48B6-8ECD-D9928DB93D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0810">
            <a:off x="2456601" y="612544"/>
            <a:ext cx="580075" cy="588777"/>
          </a:xfrm>
          <a:prstGeom prst="rect">
            <a:avLst/>
          </a:prstGeom>
        </p:spPr>
      </p:pic>
      <p:pic>
        <p:nvPicPr>
          <p:cNvPr id="13" name="Grafik 12" descr="Ein Bild, das Text, Monitor, drinnen, Screenshot enthält.&#10;&#10;Automatisch generierte Beschreibung">
            <a:extLst>
              <a:ext uri="{FF2B5EF4-FFF2-40B4-BE49-F238E27FC236}">
                <a16:creationId xmlns:a16="http://schemas.microsoft.com/office/drawing/2014/main" id="{3151977E-43DB-42F5-B528-2C20BD256C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976" y="713390"/>
            <a:ext cx="9039031" cy="5771491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26" name="Grafik 25" descr="Ein Bild, das Metallwaren enthält.&#10;&#10;Automatisch generierte Beschreibung">
            <a:extLst>
              <a:ext uri="{FF2B5EF4-FFF2-40B4-BE49-F238E27FC236}">
                <a16:creationId xmlns:a16="http://schemas.microsoft.com/office/drawing/2014/main" id="{44BDF5F7-3EF1-4D59-88B4-944B895E50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812">
            <a:off x="11124031" y="5757588"/>
            <a:ext cx="702424" cy="71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45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BA1D6D0-1758-45C8-A3A7-EFFC3D010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API - Funktionalitäten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3FEA972-02EE-47F1-BA5B-3A6FB29F0B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	Order-Manager: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71E471B-3E2F-4392-86D7-4C95C947DA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1325563"/>
          </a:xfrm>
        </p:spPr>
        <p:txBody>
          <a:bodyPr>
            <a:normAutofit lnSpcReduction="10000"/>
          </a:bodyPr>
          <a:lstStyle/>
          <a:p>
            <a:r>
              <a:rPr lang="de-DE" dirty="0"/>
              <a:t>Order stellen</a:t>
            </a:r>
          </a:p>
          <a:p>
            <a:r>
              <a:rPr lang="de-DE" dirty="0"/>
              <a:t>Order zurückziehen</a:t>
            </a:r>
          </a:p>
          <a:p>
            <a:r>
              <a:rPr lang="de-DE" dirty="0"/>
              <a:t>Status der Order abrufen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C6392DB-D89D-4E0C-BE98-2C76B3819E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	Share-Manager: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01A2D20D-EDB7-40A5-B1F2-4E2CB8DED4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1325563"/>
          </a:xfrm>
        </p:spPr>
        <p:txBody>
          <a:bodyPr>
            <a:normAutofit lnSpcReduction="10000"/>
          </a:bodyPr>
          <a:lstStyle/>
          <a:p>
            <a:r>
              <a:rPr lang="de-DE" dirty="0"/>
              <a:t>Shares abrufen</a:t>
            </a:r>
          </a:p>
          <a:p>
            <a:r>
              <a:rPr lang="de-DE" dirty="0"/>
              <a:t>Preisentwicklung abrufen</a:t>
            </a:r>
          </a:p>
          <a:p>
            <a:r>
              <a:rPr lang="de-DE" dirty="0"/>
              <a:t>Aktuellen Kurs abrufen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1CC701A-91FF-49E4-87D0-3101B8610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D8B80-AC2F-4E0F-A3D1-77A1CA69D9FF}" type="datetime1">
              <a:rPr lang="de-DE" smtClean="0"/>
              <a:t>28.04.2021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9B5875F-408C-4BB9-92C0-6A3493DBE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1FC5C6C-DC28-44D6-9E8B-4F58AF640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147AF81C-7B99-4481-945F-BDCA6D942701}"/>
              </a:ext>
            </a:extLst>
          </p:cNvPr>
          <p:cNvSpPr txBox="1">
            <a:spLocks/>
          </p:cNvSpPr>
          <p:nvPr/>
        </p:nvSpPr>
        <p:spPr>
          <a:xfrm>
            <a:off x="857905" y="4018756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	Market-Manager:</a:t>
            </a:r>
          </a:p>
        </p:txBody>
      </p:sp>
      <p:sp>
        <p:nvSpPr>
          <p:cNvPr id="11" name="Inhaltsplatzhalter 5">
            <a:extLst>
              <a:ext uri="{FF2B5EF4-FFF2-40B4-BE49-F238E27FC236}">
                <a16:creationId xmlns:a16="http://schemas.microsoft.com/office/drawing/2014/main" id="{78EB7AA0-8295-456E-AF71-057865F4BC4E}"/>
              </a:ext>
            </a:extLst>
          </p:cNvPr>
          <p:cNvSpPr txBox="1">
            <a:spLocks/>
          </p:cNvSpPr>
          <p:nvPr/>
        </p:nvSpPr>
        <p:spPr>
          <a:xfrm>
            <a:off x="857905" y="4842668"/>
            <a:ext cx="5157787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Status des Market</a:t>
            </a:r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E1250DB3-3688-4D58-B4FC-C132CDFA4EEC}"/>
              </a:ext>
            </a:extLst>
          </p:cNvPr>
          <p:cNvSpPr txBox="1">
            <a:spLocks/>
          </p:cNvSpPr>
          <p:nvPr/>
        </p:nvSpPr>
        <p:spPr>
          <a:xfrm>
            <a:off x="6190317" y="4018756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	Clearing-Manager:</a:t>
            </a:r>
          </a:p>
        </p:txBody>
      </p:sp>
      <p:sp>
        <p:nvSpPr>
          <p:cNvPr id="13" name="Inhaltsplatzhalter 8">
            <a:extLst>
              <a:ext uri="{FF2B5EF4-FFF2-40B4-BE49-F238E27FC236}">
                <a16:creationId xmlns:a16="http://schemas.microsoft.com/office/drawing/2014/main" id="{B878AB83-5A47-456B-AEB5-AF799878CD36}"/>
              </a:ext>
            </a:extLst>
          </p:cNvPr>
          <p:cNvSpPr txBox="1">
            <a:spLocks/>
          </p:cNvSpPr>
          <p:nvPr/>
        </p:nvSpPr>
        <p:spPr>
          <a:xfrm>
            <a:off x="6190317" y="4842668"/>
            <a:ext cx="5183188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Clearingbericht abrufen</a:t>
            </a:r>
          </a:p>
          <a:p>
            <a:r>
              <a:rPr lang="de-DE" dirty="0"/>
              <a:t>Rechnungen abrufen</a:t>
            </a:r>
          </a:p>
        </p:txBody>
      </p:sp>
      <p:pic>
        <p:nvPicPr>
          <p:cNvPr id="17" name="Grafik 16" descr="Zahnräder mit einfarbiger Füllung">
            <a:extLst>
              <a:ext uri="{FF2B5EF4-FFF2-40B4-BE49-F238E27FC236}">
                <a16:creationId xmlns:a16="http://schemas.microsoft.com/office/drawing/2014/main" id="{CE745359-8C2F-496D-B00E-58EB5D1CF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7905" y="1808669"/>
            <a:ext cx="649817" cy="649817"/>
          </a:xfrm>
          <a:prstGeom prst="rect">
            <a:avLst/>
          </a:prstGeom>
        </p:spPr>
      </p:pic>
      <p:pic>
        <p:nvPicPr>
          <p:cNvPr id="21" name="Grafik 20" descr="Geld mit einfarbiger Füllung">
            <a:extLst>
              <a:ext uri="{FF2B5EF4-FFF2-40B4-BE49-F238E27FC236}">
                <a16:creationId xmlns:a16="http://schemas.microsoft.com/office/drawing/2014/main" id="{6760746D-66F6-4D49-BD1D-12940D1D1F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90317" y="4149213"/>
            <a:ext cx="651066" cy="651066"/>
          </a:xfrm>
          <a:prstGeom prst="rect">
            <a:avLst/>
          </a:prstGeom>
        </p:spPr>
      </p:pic>
      <p:pic>
        <p:nvPicPr>
          <p:cNvPr id="23" name="Grafik 22" descr="Laden mit einfarbiger Füllung">
            <a:extLst>
              <a:ext uri="{FF2B5EF4-FFF2-40B4-BE49-F238E27FC236}">
                <a16:creationId xmlns:a16="http://schemas.microsoft.com/office/drawing/2014/main" id="{0015297F-BDD6-43FA-AE99-C014CF8AD3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7905" y="4149213"/>
            <a:ext cx="651066" cy="651066"/>
          </a:xfrm>
          <a:prstGeom prst="rect">
            <a:avLst/>
          </a:prstGeom>
        </p:spPr>
      </p:pic>
      <p:pic>
        <p:nvPicPr>
          <p:cNvPr id="25" name="Grafik 24" descr="Aufwärtstrend mit einfarbiger Füllung">
            <a:extLst>
              <a:ext uri="{FF2B5EF4-FFF2-40B4-BE49-F238E27FC236}">
                <a16:creationId xmlns:a16="http://schemas.microsoft.com/office/drawing/2014/main" id="{80506A85-93FA-4A05-B67F-6BD5D396F7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90317" y="1808669"/>
            <a:ext cx="651066" cy="65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231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D83092-47AA-4595-93E1-D5B4BBAA7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API</a:t>
            </a:r>
            <a:br>
              <a:rPr lang="de-DE" dirty="0"/>
            </a:br>
            <a:r>
              <a:rPr lang="de-DE" dirty="0"/>
              <a:t>Einbindungs-möglichkeiten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F573F8-9D9A-43B0-8987-4371086A408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 sz="2000" dirty="0"/>
          </a:p>
          <a:p>
            <a:r>
              <a:rPr lang="de-DE" sz="2000" dirty="0" err="1"/>
              <a:t>Node</a:t>
            </a:r>
            <a:r>
              <a:rPr lang="de-DE" sz="2000" dirty="0"/>
              <a:t> Module:</a:t>
            </a:r>
          </a:p>
          <a:p>
            <a:r>
              <a:rPr lang="de-DE" sz="1600" dirty="0">
                <a:solidFill>
                  <a:srgbClr val="FFFFFF"/>
                </a:solidFill>
              </a:rPr>
              <a:t>https://www.npmjs.com/package/moonstonks-boersenapi</a:t>
            </a:r>
          </a:p>
          <a:p>
            <a:endParaRPr lang="de-DE" dirty="0"/>
          </a:p>
          <a:p>
            <a:endParaRPr lang="de-DE" dirty="0"/>
          </a:p>
          <a:p>
            <a:r>
              <a:rPr lang="de-DE" sz="2000" dirty="0"/>
              <a:t>REST-Schnittstelle:</a:t>
            </a:r>
          </a:p>
          <a:p>
            <a:r>
              <a:rPr lang="de-DE" sz="1600" dirty="0">
                <a:solidFill>
                  <a:srgbClr val="FFFFFF"/>
                </a:solidFill>
                <a:sym typeface="Wingdings" panose="05000000000000000000" pitchFamily="2" charset="2"/>
              </a:rPr>
              <a:t>https://boerse.moonstonks.space/docs/</a:t>
            </a:r>
            <a:endParaRPr lang="de-DE" sz="1600" dirty="0">
              <a:solidFill>
                <a:srgbClr val="FFFFFF"/>
              </a:solidFill>
            </a:endParaRPr>
          </a:p>
          <a:p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4515AA7-B913-4A71-8BD1-CB49B1E41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D66A-7972-40F5-8DE2-9FE149108A24}" type="datetime1">
              <a:rPr lang="de-DE" smtClean="0"/>
              <a:t>28.04.2021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7EC8CB-2A6B-47AC-8659-A663B092A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65ECBC2-A4E1-4C9D-AE4C-C4DD15FE3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46</a:t>
            </a:fld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51DDD98-E8FB-440C-9616-860A3D37F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25898"/>
          <a:stretch/>
        </p:blipFill>
        <p:spPr>
          <a:xfrm>
            <a:off x="5859487" y="457200"/>
            <a:ext cx="4924709" cy="5717954"/>
          </a:xfrm>
          <a:prstGeom prst="rect">
            <a:avLst/>
          </a:prstGeom>
          <a:effectLst>
            <a:glow rad="228600">
              <a:schemeClr val="accent3">
                <a:satMod val="175000"/>
                <a:alpha val="25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70675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B4FF54D-F583-4C9B-A4BB-C89594B1F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F6B4BF-C57A-46CA-907B-520B9CE4C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1280"/>
            <a:ext cx="10515600" cy="3555682"/>
          </a:xfrm>
        </p:spPr>
        <p:txBody>
          <a:bodyPr/>
          <a:lstStyle/>
          <a:p>
            <a:r>
              <a:rPr lang="de-DE" dirty="0"/>
              <a:t>Schnelles Ermöglichen von funktionsfähiger Orderstellung</a:t>
            </a:r>
          </a:p>
          <a:p>
            <a:r>
              <a:rPr lang="de-DE" dirty="0"/>
              <a:t>Einbindung der Broker</a:t>
            </a:r>
          </a:p>
          <a:p>
            <a:pPr lvl="1"/>
            <a:r>
              <a:rPr lang="de-DE" dirty="0"/>
              <a:t>Einfache Kunden</a:t>
            </a:r>
          </a:p>
          <a:p>
            <a:pPr lvl="1"/>
            <a:r>
              <a:rPr lang="de-DE" dirty="0"/>
              <a:t>Simulation</a:t>
            </a:r>
          </a:p>
          <a:p>
            <a:pPr lvl="1"/>
            <a:r>
              <a:rPr lang="de-DE" dirty="0"/>
              <a:t>Liquiditätsspender</a:t>
            </a:r>
          </a:p>
          <a:p>
            <a:r>
              <a:rPr lang="de-DE" dirty="0"/>
              <a:t>Bugfixes, statt neue Implementierungen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8884F62-EE9E-45A7-904C-C24EFC2B9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Arbeitsweise - Vorgehen 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1805D33-ADA5-430B-87D4-A09735EB7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40798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669100-0B99-4131-8277-8824F10BB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Arbeitsweise - Synergien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CA4B0AE-A103-45FF-AA67-E7B1A576C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CCF58-6BF9-45B4-9C8E-0CFD46728249}" type="datetime1">
              <a:rPr lang="de-DE" smtClean="0"/>
              <a:t>28.04.2021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9468018-AF1A-4D87-98A8-328BA68BD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D53980-FAE8-4F92-AEFF-172D13C5D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89C9F3B6-2467-4FAF-96C3-9D09EBA537C8}"/>
              </a:ext>
            </a:extLst>
          </p:cNvPr>
          <p:cNvSpPr txBox="1">
            <a:spLocks/>
          </p:cNvSpPr>
          <p:nvPr/>
        </p:nvSpPr>
        <p:spPr>
          <a:xfrm>
            <a:off x="838200" y="2621280"/>
            <a:ext cx="10515600" cy="3555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Mittelpunkt der gesamten Trading-Tools </a:t>
            </a:r>
            <a:r>
              <a:rPr lang="de-DE" dirty="0">
                <a:sym typeface="Wingdings" panose="05000000000000000000" pitchFamily="2" charset="2"/>
              </a:rPr>
              <a:t> Abhängigkeit geht von Börse aus</a:t>
            </a:r>
          </a:p>
          <a:p>
            <a:pPr lvl="1"/>
            <a:r>
              <a:rPr lang="de-DE" dirty="0"/>
              <a:t>Anfang viel Zeit investiert, um Einbindungen zu ermöglichen</a:t>
            </a:r>
          </a:p>
          <a:p>
            <a:pPr lvl="1"/>
            <a:r>
              <a:rPr lang="de-DE" dirty="0"/>
              <a:t>Support für Broker bei Bugs und Fragen</a:t>
            </a:r>
          </a:p>
          <a:p>
            <a:pPr lvl="1"/>
            <a:r>
              <a:rPr lang="de-DE" dirty="0" err="1"/>
              <a:t>Tokenvergabe</a:t>
            </a:r>
            <a:r>
              <a:rPr lang="de-DE" dirty="0"/>
              <a:t> an Broker</a:t>
            </a:r>
          </a:p>
          <a:p>
            <a:pPr lvl="1"/>
            <a:r>
              <a:rPr lang="de-DE" dirty="0"/>
              <a:t>Ermöglichen weiterer „Brokerformen“</a:t>
            </a:r>
          </a:p>
          <a:p>
            <a:r>
              <a:rPr lang="de-DE" dirty="0"/>
              <a:t>Verlangen von </a:t>
            </a:r>
            <a:r>
              <a:rPr lang="de-DE" dirty="0" err="1"/>
              <a:t>Ordergebüren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verdienen durch Broker Geld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41012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feld 28">
            <a:extLst>
              <a:ext uri="{FF2B5EF4-FFF2-40B4-BE49-F238E27FC236}">
                <a16:creationId xmlns:a16="http://schemas.microsoft.com/office/drawing/2014/main" id="{8C67F61F-5DB9-4EEA-A347-3C3D07487957}"/>
              </a:ext>
            </a:extLst>
          </p:cNvPr>
          <p:cNvSpPr txBox="1"/>
          <p:nvPr/>
        </p:nvSpPr>
        <p:spPr>
          <a:xfrm>
            <a:off x="8863068" y="949691"/>
            <a:ext cx="2831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Projektabgabe 29.04.21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8884F62-EE9E-45A7-904C-C24EFC2B9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926" y="118396"/>
            <a:ext cx="10515600" cy="1325563"/>
          </a:xfrm>
        </p:spPr>
        <p:txBody>
          <a:bodyPr/>
          <a:lstStyle/>
          <a:p>
            <a:r>
              <a:rPr lang="de-DE" dirty="0"/>
              <a:t>Arbeitsweise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0FCDEE1-76D6-4EDF-A624-F9A6B13C1A33}"/>
              </a:ext>
            </a:extLst>
          </p:cNvPr>
          <p:cNvGrpSpPr/>
          <p:nvPr/>
        </p:nvGrpSpPr>
        <p:grpSpPr>
          <a:xfrm>
            <a:off x="545432" y="1309261"/>
            <a:ext cx="6394545" cy="4875300"/>
            <a:chOff x="392598" y="957641"/>
            <a:chExt cx="3790293" cy="5548835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2604F5CD-ED82-48CB-9EDB-076AF5ECB1F1}"/>
                </a:ext>
              </a:extLst>
            </p:cNvPr>
            <p:cNvSpPr/>
            <p:nvPr/>
          </p:nvSpPr>
          <p:spPr>
            <a:xfrm>
              <a:off x="392598" y="957641"/>
              <a:ext cx="1016278" cy="5548835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26481450-A3D6-4019-9044-7689D4AD0436}"/>
                </a:ext>
              </a:extLst>
            </p:cNvPr>
            <p:cNvSpPr/>
            <p:nvPr/>
          </p:nvSpPr>
          <p:spPr>
            <a:xfrm>
              <a:off x="1408875" y="957641"/>
              <a:ext cx="2774016" cy="5547811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4" name="Rechteck 13">
            <a:extLst>
              <a:ext uri="{FF2B5EF4-FFF2-40B4-BE49-F238E27FC236}">
                <a16:creationId xmlns:a16="http://schemas.microsoft.com/office/drawing/2014/main" id="{B33F5928-59A8-4881-9514-2761BF6821FA}"/>
              </a:ext>
            </a:extLst>
          </p:cNvPr>
          <p:cNvSpPr/>
          <p:nvPr/>
        </p:nvSpPr>
        <p:spPr>
          <a:xfrm>
            <a:off x="545432" y="6146114"/>
            <a:ext cx="11101061" cy="593490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15875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63CC4227-480C-4397-9C22-504E3C71FE1B}"/>
              </a:ext>
            </a:extLst>
          </p:cNvPr>
          <p:cNvSpPr/>
          <p:nvPr/>
        </p:nvSpPr>
        <p:spPr>
          <a:xfrm>
            <a:off x="819744" y="6246916"/>
            <a:ext cx="1474237" cy="3918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Februar 21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B7108768-C250-48C9-9051-EE9AD4AD01F3}"/>
              </a:ext>
            </a:extLst>
          </p:cNvPr>
          <p:cNvSpPr/>
          <p:nvPr/>
        </p:nvSpPr>
        <p:spPr>
          <a:xfrm>
            <a:off x="3862858" y="6280812"/>
            <a:ext cx="1474237" cy="3918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März 21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731F53CC-671F-4F23-BB0C-0A2167B70B48}"/>
              </a:ext>
            </a:extLst>
          </p:cNvPr>
          <p:cNvSpPr/>
          <p:nvPr/>
        </p:nvSpPr>
        <p:spPr>
          <a:xfrm>
            <a:off x="8569374" y="6258915"/>
            <a:ext cx="1474237" cy="3918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April 21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A208A51-E12E-4C2B-A96F-0080B506B966}"/>
              </a:ext>
            </a:extLst>
          </p:cNvPr>
          <p:cNvSpPr/>
          <p:nvPr/>
        </p:nvSpPr>
        <p:spPr>
          <a:xfrm>
            <a:off x="527261" y="4875222"/>
            <a:ext cx="2215939" cy="7200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/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Orientierungsphase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24032AE-083C-41D3-B307-20ABA0AF9CAA}"/>
              </a:ext>
            </a:extLst>
          </p:cNvPr>
          <p:cNvSpPr/>
          <p:nvPr/>
        </p:nvSpPr>
        <p:spPr>
          <a:xfrm>
            <a:off x="6966493" y="1309261"/>
            <a:ext cx="4680000" cy="4874400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AEA4AB6-5EF0-4AB0-960D-ED1084AEE4CA}"/>
              </a:ext>
            </a:extLst>
          </p:cNvPr>
          <p:cNvSpPr txBox="1"/>
          <p:nvPr/>
        </p:nvSpPr>
        <p:spPr>
          <a:xfrm>
            <a:off x="708352" y="5711327"/>
            <a:ext cx="235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Projektstart 18.02.21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16E8D5B7-05AC-48B4-A365-19F7E9DD6A15}"/>
              </a:ext>
            </a:extLst>
          </p:cNvPr>
          <p:cNvSpPr/>
          <p:nvPr/>
        </p:nvSpPr>
        <p:spPr>
          <a:xfrm>
            <a:off x="2276293" y="3855202"/>
            <a:ext cx="7783634" cy="7200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/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Implementierungsphase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D2042E4-C113-4F47-AE76-13530D7B8DDA}"/>
              </a:ext>
            </a:extLst>
          </p:cNvPr>
          <p:cNvSpPr/>
          <p:nvPr/>
        </p:nvSpPr>
        <p:spPr>
          <a:xfrm>
            <a:off x="3517939" y="2271797"/>
            <a:ext cx="6917816" cy="7200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/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</a:t>
            </a:r>
            <a:r>
              <a:rPr lang="de-DE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und Revisionsphase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655292F-CB47-407C-89C4-7CF8D98E739D}"/>
              </a:ext>
            </a:extLst>
          </p:cNvPr>
          <p:cNvSpPr/>
          <p:nvPr/>
        </p:nvSpPr>
        <p:spPr>
          <a:xfrm>
            <a:off x="3974524" y="1338465"/>
            <a:ext cx="7682518" cy="7200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/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Abschlussphase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817EB128-7221-41E0-8707-351D09B34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512" y="4656699"/>
            <a:ext cx="437147" cy="437147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2E198980-5AF4-4FF3-891D-4DDABC518740}"/>
              </a:ext>
            </a:extLst>
          </p:cNvPr>
          <p:cNvSpPr txBox="1"/>
          <p:nvPr/>
        </p:nvSpPr>
        <p:spPr>
          <a:xfrm>
            <a:off x="3030862" y="4695847"/>
            <a:ext cx="410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Bereit für Implementierung 3.03.21</a:t>
            </a: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A842D84C-107C-4E67-9A65-9199E33A8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086" y="917607"/>
            <a:ext cx="437147" cy="437147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9E38388E-522E-4A71-9CC3-5C89246A0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29" y="5628376"/>
            <a:ext cx="437147" cy="437147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6F80040E-C628-4DB6-A770-B53181993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438" y="3494009"/>
            <a:ext cx="437147" cy="437147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61B60C26-EA58-4B4B-B418-67BF0C9BF2C9}"/>
              </a:ext>
            </a:extLst>
          </p:cNvPr>
          <p:cNvSpPr txBox="1"/>
          <p:nvPr/>
        </p:nvSpPr>
        <p:spPr>
          <a:xfrm>
            <a:off x="5803662" y="3533157"/>
            <a:ext cx="4109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Zwischenpräsentation gehalten 25.3.21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91A10F06-46A4-4199-A2D6-E21071996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189" y="3067237"/>
            <a:ext cx="437147" cy="437147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064A4605-7113-431B-BFCE-20F2D770C276}"/>
              </a:ext>
            </a:extLst>
          </p:cNvPr>
          <p:cNvSpPr txBox="1"/>
          <p:nvPr/>
        </p:nvSpPr>
        <p:spPr>
          <a:xfrm>
            <a:off x="7184768" y="3138126"/>
            <a:ext cx="4109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Erste Simulationsdaten bekommen 25.3.21</a:t>
            </a:r>
          </a:p>
        </p:txBody>
      </p:sp>
    </p:spTree>
    <p:extLst>
      <p:ext uri="{BB962C8B-B14F-4D97-AF65-F5344CB8AC3E}">
        <p14:creationId xmlns:p14="http://schemas.microsoft.com/office/powerpoint/2010/main" val="3210929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17F8A5-EA46-4B76-871E-067714CE0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Geschäftsprozess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B29902A-40C0-4F76-AE6F-1EB264025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D15A2-3CCD-4B52-B9CD-22E762FA3D59}" type="datetime1">
              <a:rPr lang="de-DE" smtClean="0"/>
              <a:t>28.04.2021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1EECF01-2C34-4E4D-B3AA-DBE495BBB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451CAC-2447-4D57-B748-315133D08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26" name="Inhaltsplatzhalter 25" descr="Ein Bild, das Text, Screenshot, Monitor enthält.&#10;&#10;Automatisch generierte Beschreibung">
            <a:extLst>
              <a:ext uri="{FF2B5EF4-FFF2-40B4-BE49-F238E27FC236}">
                <a16:creationId xmlns:a16="http://schemas.microsoft.com/office/drawing/2014/main" id="{20A0710E-9E2F-4873-986C-D25FCEF273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6" y="2222713"/>
            <a:ext cx="10276336" cy="3601611"/>
          </a:xfrm>
        </p:spPr>
      </p:pic>
    </p:spTree>
    <p:extLst>
      <p:ext uri="{BB962C8B-B14F-4D97-AF65-F5344CB8AC3E}">
        <p14:creationId xmlns:p14="http://schemas.microsoft.com/office/powerpoint/2010/main" val="16362898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8884F62-EE9E-45A7-904C-C24EFC2B9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20680"/>
            <a:ext cx="10515600" cy="1325563"/>
          </a:xfrm>
        </p:spPr>
        <p:txBody>
          <a:bodyPr>
            <a:normAutofit/>
          </a:bodyPr>
          <a:lstStyle/>
          <a:p>
            <a:r>
              <a:rPr lang="de-DE" sz="3600" dirty="0"/>
              <a:t>Arbeitspakete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817EB128-7221-41E0-8707-351D09B34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737" y="-1436472"/>
            <a:ext cx="437147" cy="437147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A842D84C-107C-4E67-9A65-9199E33A8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2707" y="101535"/>
            <a:ext cx="437147" cy="437147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9E38388E-522E-4A71-9CC3-5C89246A0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407" y="-689517"/>
            <a:ext cx="437147" cy="437147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6F80040E-C628-4DB6-A770-B53181993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128" y="-1132757"/>
            <a:ext cx="437147" cy="437147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66612ED7-E34E-4E85-975B-3581BA70B6EC}"/>
              </a:ext>
            </a:extLst>
          </p:cNvPr>
          <p:cNvGraphicFramePr>
            <a:graphicFrameLocks noGrp="1"/>
          </p:cNvGraphicFramePr>
          <p:nvPr/>
        </p:nvGraphicFramePr>
        <p:xfrm>
          <a:off x="4695825" y="470295"/>
          <a:ext cx="6296175" cy="62271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56610">
                  <a:extLst>
                    <a:ext uri="{9D8B030D-6E8A-4147-A177-3AD203B41FA5}">
                      <a16:colId xmlns:a16="http://schemas.microsoft.com/office/drawing/2014/main" val="428620048"/>
                    </a:ext>
                  </a:extLst>
                </a:gridCol>
                <a:gridCol w="1963551">
                  <a:extLst>
                    <a:ext uri="{9D8B030D-6E8A-4147-A177-3AD203B41FA5}">
                      <a16:colId xmlns:a16="http://schemas.microsoft.com/office/drawing/2014/main" val="4258036141"/>
                    </a:ext>
                  </a:extLst>
                </a:gridCol>
                <a:gridCol w="480809">
                  <a:extLst>
                    <a:ext uri="{9D8B030D-6E8A-4147-A177-3AD203B41FA5}">
                      <a16:colId xmlns:a16="http://schemas.microsoft.com/office/drawing/2014/main" val="599935461"/>
                    </a:ext>
                  </a:extLst>
                </a:gridCol>
                <a:gridCol w="637324">
                  <a:extLst>
                    <a:ext uri="{9D8B030D-6E8A-4147-A177-3AD203B41FA5}">
                      <a16:colId xmlns:a16="http://schemas.microsoft.com/office/drawing/2014/main" val="748753072"/>
                    </a:ext>
                  </a:extLst>
                </a:gridCol>
                <a:gridCol w="533759">
                  <a:extLst>
                    <a:ext uri="{9D8B030D-6E8A-4147-A177-3AD203B41FA5}">
                      <a16:colId xmlns:a16="http://schemas.microsoft.com/office/drawing/2014/main" val="3091584340"/>
                    </a:ext>
                  </a:extLst>
                </a:gridCol>
                <a:gridCol w="462061">
                  <a:extLst>
                    <a:ext uri="{9D8B030D-6E8A-4147-A177-3AD203B41FA5}">
                      <a16:colId xmlns:a16="http://schemas.microsoft.com/office/drawing/2014/main" val="757346388"/>
                    </a:ext>
                  </a:extLst>
                </a:gridCol>
                <a:gridCol w="462061">
                  <a:extLst>
                    <a:ext uri="{9D8B030D-6E8A-4147-A177-3AD203B41FA5}">
                      <a16:colId xmlns:a16="http://schemas.microsoft.com/office/drawing/2014/main" val="3996007610"/>
                    </a:ext>
                  </a:extLst>
                </a:gridCol>
              </a:tblGrid>
              <a:tr h="222397">
                <a:tc>
                  <a:txBody>
                    <a:bodyPr/>
                    <a:lstStyle/>
                    <a:p>
                      <a:pPr algn="l" fontAlgn="ctr"/>
                      <a:r>
                        <a:rPr lang="de-DE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Implementierungsphase</a:t>
                      </a:r>
                      <a:endParaRPr lang="de-DE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851" marR="2590" marT="2590" marB="0" anchor="ctr">
                    <a:solidFill>
                      <a:srgbClr val="E45A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E45A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bg1"/>
                          </a:solidFill>
                          <a:effectLst/>
                        </a:rPr>
                        <a:t> h geplant</a:t>
                      </a:r>
                      <a:endParaRPr lang="de-DE" sz="5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E45A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 tatsächlich </a:t>
                      </a:r>
                      <a:endParaRPr lang="de-DE" sz="5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E45A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bg1"/>
                          </a:solidFill>
                          <a:effectLst/>
                        </a:rPr>
                        <a:t> Fortschritt</a:t>
                      </a:r>
                      <a:endParaRPr lang="de-DE" sz="5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E45A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Start </a:t>
                      </a:r>
                      <a:endParaRPr lang="de-DE" sz="5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E45A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bg1"/>
                          </a:solidFill>
                          <a:effectLst/>
                        </a:rPr>
                        <a:t> Ende</a:t>
                      </a:r>
                      <a:endParaRPr lang="de-DE" sz="5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E45A6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445338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algn="l" fontAlgn="ctr"/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Ansprechpartner Gruppe Börse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Nicolas </a:t>
                      </a:r>
                      <a:r>
                        <a:rPr lang="de-DE" sz="5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Fürhaupter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28.4.21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422595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algn="l" fontAlgn="ctr"/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High Level Design (Technologieauswahl)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Timo Scheuermann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2.3.21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2442188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algn="l" fontAlgn="ctr"/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Datenmodell erstellen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Timo Scheuermann, Jan Eger, Velichka Popp, Jeannine Bertrand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3.3.21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4.3.21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0694407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algn="l" fontAlgn="ctr"/>
                      <a:r>
                        <a:rPr lang="de-DE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Broker</a:t>
                      </a:r>
                    </a:p>
                  </a:txBody>
                  <a:tcPr marL="77702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653460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de-DE" sz="7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Authentification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Timo Scheuermann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368879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DE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Market</a:t>
                      </a:r>
                    </a:p>
                  </a:txBody>
                  <a:tcPr marL="77702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743605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Marktunterbrechung konzipieren und implementieren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Timo Scheuermann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0,5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0,5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16.4.21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16.4.21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4594588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DE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Order</a:t>
                      </a:r>
                    </a:p>
                  </a:txBody>
                  <a:tcPr marL="77702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0890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Sortieralgorithmus schreiben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Jeannine Bertrand, Jan Eger, Timo Scheuermann, Nicolas </a:t>
                      </a:r>
                      <a:r>
                        <a:rPr lang="de-DE" sz="5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Fürhaupter</a:t>
                      </a:r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, Velichka Popp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5.3.21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9.3.21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3460365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de-DE" sz="7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Matchingalgorithmus</a:t>
                      </a:r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schreiben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Jeannine Bertrand, Jan Eger, Timo Scheuermann, Nicolas </a:t>
                      </a:r>
                      <a:r>
                        <a:rPr lang="de-DE" sz="5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Fürhaupter</a:t>
                      </a:r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, Velichka Popp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130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6.3.21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20.3.21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1669192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de-DE" sz="7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Matchingalgorithmus</a:t>
                      </a:r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optimieren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Jeannine Bertrand, Jan Eger, Timo Scheuermann, Nicolas Fürhaupter, Velichka Popp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1.4.21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20.4.21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7941997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Order Modul abgeschlossen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20.4.21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20.4.21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7428537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DE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Share</a:t>
                      </a:r>
                    </a:p>
                  </a:txBody>
                  <a:tcPr marL="77702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351399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Datenschemas spezifizieren und vervollständigen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Timo Scheuermann, Jan Eger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15.3.21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18.3.21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3193342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Dynamische Anzeige des aktuellen Aktienkurses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Timo Scheuermann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17.3.21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22.3.21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2459720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DE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Queue</a:t>
                      </a:r>
                    </a:p>
                  </a:txBody>
                  <a:tcPr marL="77702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351399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Jobs erstellen und implementieren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Timo Scheuermann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11.3.21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19.3.21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1847482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Visualisierung der Arbeitsweise von Jobs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Timo Scheuermann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17.3.21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19.3.21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351524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Queue &amp; Shares implementiert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22.3.21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22.3.21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3278942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DE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Clearing &amp; </a:t>
                      </a:r>
                      <a:r>
                        <a:rPr lang="de-DE" sz="1000" b="1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Invoice</a:t>
                      </a:r>
                      <a:endParaRPr lang="de-DE" sz="10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7702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333014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Clearingbericht Konzept erstellen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Timo Scheuermann, Jan Eger, Velichka Popp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22.3.21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24.3.21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1354164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Clearing Implementierung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Timo Scheuermann, Jan Eger, Velichka Popp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12.4.21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16.4.21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1076872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Rechnungsstellung Konzept und Implementierung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Timo Scheuermann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16.4.21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20.4.21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2604233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Zwischenpräsentation erstellen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Jeannine Bertrand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18.3.21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24.3.21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9516039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Geschäftsmodell und Pricing erstellen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Velichka Popp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15.3.21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19.3.21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453138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algn="l" fontAlgn="ctr"/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Zwischenpräsentation &amp; Vortrag gehalten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25.3.21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25.3.21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5775018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algn="l" fontAlgn="ctr"/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Frontend bauen</a:t>
                      </a:r>
                      <a:endParaRPr lang="de-DE" sz="7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Timo Scheuermann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4.3.21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10.4.21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1336995"/>
                  </a:ext>
                </a:extLst>
              </a:tr>
            </a:tbl>
          </a:graphicData>
        </a:graphic>
      </p:graphicFrame>
      <p:pic>
        <p:nvPicPr>
          <p:cNvPr id="32" name="Grafik 31">
            <a:extLst>
              <a:ext uri="{FF2B5EF4-FFF2-40B4-BE49-F238E27FC236}">
                <a16:creationId xmlns:a16="http://schemas.microsoft.com/office/drawing/2014/main" id="{91A10F06-46A4-4199-A2D6-E21071996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833" y="3126351"/>
            <a:ext cx="218436" cy="218436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5E44E241-6DEA-45F4-A654-5370A9E2B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801" y="4683018"/>
            <a:ext cx="218436" cy="218436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4C7EC6B5-22D9-481B-80CD-1E9C0C997E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833" y="6238254"/>
            <a:ext cx="218436" cy="218436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8945D65-2636-43B9-976A-35A191105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99" y="2404051"/>
            <a:ext cx="3912216" cy="3002398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</p:pic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6121F7C-CBA3-4502-B35A-B15554A9182C}"/>
              </a:ext>
            </a:extLst>
          </p:cNvPr>
          <p:cNvCxnSpPr>
            <a:cxnSpLocks/>
          </p:cNvCxnSpPr>
          <p:nvPr/>
        </p:nvCxnSpPr>
        <p:spPr>
          <a:xfrm flipV="1">
            <a:off x="1614983" y="470296"/>
            <a:ext cx="3039676" cy="2445941"/>
          </a:xfrm>
          <a:prstGeom prst="line">
            <a:avLst/>
          </a:prstGeom>
          <a:ln w="22225">
            <a:solidFill>
              <a:srgbClr val="E45A6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7EB482D0-19F8-449D-A41D-57675AC1CC0C}"/>
              </a:ext>
            </a:extLst>
          </p:cNvPr>
          <p:cNvCxnSpPr>
            <a:cxnSpLocks/>
          </p:cNvCxnSpPr>
          <p:nvPr/>
        </p:nvCxnSpPr>
        <p:spPr>
          <a:xfrm>
            <a:off x="1614983" y="4514850"/>
            <a:ext cx="3080842" cy="2182561"/>
          </a:xfrm>
          <a:prstGeom prst="line">
            <a:avLst/>
          </a:prstGeom>
          <a:ln w="22225">
            <a:solidFill>
              <a:srgbClr val="E45A6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810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8884F62-EE9E-45A7-904C-C24EFC2B9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7023"/>
            <a:ext cx="10515600" cy="1325563"/>
          </a:xfrm>
        </p:spPr>
        <p:txBody>
          <a:bodyPr/>
          <a:lstStyle/>
          <a:p>
            <a:r>
              <a:rPr lang="de-DE" dirty="0"/>
              <a:t>Zeiterfassung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1805D33-ADA5-430B-87D4-A09735EB7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B4FF54D-F583-4C9B-A4BB-C89594B1F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D4A3E77-BE3F-49C4-8456-9320B26304C2}"/>
              </a:ext>
            </a:extLst>
          </p:cNvPr>
          <p:cNvSpPr txBox="1"/>
          <p:nvPr/>
        </p:nvSpPr>
        <p:spPr>
          <a:xfrm>
            <a:off x="2184510" y="3010486"/>
            <a:ext cx="3708180" cy="2899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Geplante Zeit insgesamt : 295,5 Stunden</a:t>
            </a:r>
          </a:p>
          <a:p>
            <a:pPr>
              <a:lnSpc>
                <a:spcPct val="200000"/>
              </a:lnSpc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6F1ADE0-34E3-4147-9191-F9A812B8D18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29" y="3142114"/>
            <a:ext cx="1193935" cy="119393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BA47C30A-819B-4777-A08F-E7871A597CCE}"/>
              </a:ext>
            </a:extLst>
          </p:cNvPr>
          <p:cNvSpPr txBox="1"/>
          <p:nvPr/>
        </p:nvSpPr>
        <p:spPr>
          <a:xfrm>
            <a:off x="7332799" y="3016251"/>
            <a:ext cx="6797842" cy="1227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Tatsächliche Zeit insgesamt :</a:t>
            </a:r>
          </a:p>
          <a:p>
            <a:pPr>
              <a:lnSpc>
                <a:spcPct val="200000"/>
              </a:lnSpc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369,5 Stunden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EB08024-2036-4CDC-9C83-E8AE423AECD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148" y="2918653"/>
            <a:ext cx="1361905" cy="1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096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8884F62-EE9E-45A7-904C-C24EFC2B9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926" y="118396"/>
            <a:ext cx="10515600" cy="1325563"/>
          </a:xfrm>
        </p:spPr>
        <p:txBody>
          <a:bodyPr/>
          <a:lstStyle/>
          <a:p>
            <a:r>
              <a:rPr lang="de-DE" dirty="0"/>
              <a:t>Zeiterfassung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A208A51-E12E-4C2B-A96F-0080B506B966}"/>
              </a:ext>
            </a:extLst>
          </p:cNvPr>
          <p:cNvSpPr/>
          <p:nvPr/>
        </p:nvSpPr>
        <p:spPr>
          <a:xfrm>
            <a:off x="403034" y="3544414"/>
            <a:ext cx="1449828" cy="8352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Orientierungs-phase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16E8D5B7-05AC-48B4-A365-19F7E9DD6A15}"/>
              </a:ext>
            </a:extLst>
          </p:cNvPr>
          <p:cNvSpPr/>
          <p:nvPr/>
        </p:nvSpPr>
        <p:spPr>
          <a:xfrm>
            <a:off x="1895846" y="3542092"/>
            <a:ext cx="6530263" cy="841050"/>
          </a:xfrm>
          <a:prstGeom prst="rect">
            <a:avLst/>
          </a:prstGeom>
          <a:solidFill>
            <a:srgbClr val="C00000">
              <a:alpha val="63000"/>
            </a:srgbClr>
          </a:solidFill>
          <a:ln>
            <a:solidFill>
              <a:schemeClr val="bg1"/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Implementierungsphase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D2042E4-C113-4F47-AE76-13530D7B8DDA}"/>
              </a:ext>
            </a:extLst>
          </p:cNvPr>
          <p:cNvSpPr/>
          <p:nvPr/>
        </p:nvSpPr>
        <p:spPr>
          <a:xfrm>
            <a:off x="8455445" y="3543282"/>
            <a:ext cx="2239200" cy="835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</a:t>
            </a:r>
            <a:r>
              <a:rPr lang="de-DE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und Revisionsphase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655292F-CB47-407C-89C4-7CF8D98E739D}"/>
              </a:ext>
            </a:extLst>
          </p:cNvPr>
          <p:cNvSpPr/>
          <p:nvPr/>
        </p:nvSpPr>
        <p:spPr>
          <a:xfrm>
            <a:off x="10737629" y="3542092"/>
            <a:ext cx="1077377" cy="835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Abschluss-phase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70B85606-F5D9-4DEF-B75C-514F09EDB80F}"/>
              </a:ext>
            </a:extLst>
          </p:cNvPr>
          <p:cNvSpPr txBox="1"/>
          <p:nvPr/>
        </p:nvSpPr>
        <p:spPr>
          <a:xfrm>
            <a:off x="4778023" y="1731521"/>
            <a:ext cx="2821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Überstunden insgesamt: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+74 Stunden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FB320A7-AAAA-45A5-AFEB-3DE85CFF4B18}"/>
              </a:ext>
            </a:extLst>
          </p:cNvPr>
          <p:cNvSpPr txBox="1"/>
          <p:nvPr/>
        </p:nvSpPr>
        <p:spPr>
          <a:xfrm>
            <a:off x="-61307" y="4567107"/>
            <a:ext cx="2352465" cy="797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+ 8  </a:t>
            </a:r>
          </a:p>
          <a:p>
            <a:pPr algn="ctr">
              <a:lnSpc>
                <a:spcPct val="150000"/>
              </a:lnSpc>
            </a:pPr>
            <a:r>
              <a:rPr lang="de-DE" sz="1400" dirty="0"/>
              <a:t>(37/ 45)</a:t>
            </a:r>
          </a:p>
        </p:txBody>
      </p:sp>
      <p:pic>
        <p:nvPicPr>
          <p:cNvPr id="51" name="Grafik 50">
            <a:extLst>
              <a:ext uri="{FF2B5EF4-FFF2-40B4-BE49-F238E27FC236}">
                <a16:creationId xmlns:a16="http://schemas.microsoft.com/office/drawing/2014/main" id="{DB801BE5-82E1-4647-BC18-9C5A943BE1A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26769" y="1555595"/>
            <a:ext cx="1523987" cy="1601918"/>
          </a:xfrm>
          <a:prstGeom prst="rect">
            <a:avLst/>
          </a:prstGeom>
        </p:spPr>
      </p:pic>
      <p:sp>
        <p:nvSpPr>
          <p:cNvPr id="52" name="Textfeld 51">
            <a:extLst>
              <a:ext uri="{FF2B5EF4-FFF2-40B4-BE49-F238E27FC236}">
                <a16:creationId xmlns:a16="http://schemas.microsoft.com/office/drawing/2014/main" id="{16B658F4-63A8-4A57-A669-3CB8705832E4}"/>
              </a:ext>
            </a:extLst>
          </p:cNvPr>
          <p:cNvSpPr txBox="1"/>
          <p:nvPr/>
        </p:nvSpPr>
        <p:spPr>
          <a:xfrm>
            <a:off x="10100084" y="4490801"/>
            <a:ext cx="2352465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+ 4 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sz="1400" dirty="0"/>
              <a:t>(32/ 36)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D1CF46F1-1FE3-4FF5-9166-7DF0A2FF76C2}"/>
              </a:ext>
            </a:extLst>
          </p:cNvPr>
          <p:cNvSpPr txBox="1"/>
          <p:nvPr/>
        </p:nvSpPr>
        <p:spPr>
          <a:xfrm>
            <a:off x="8385164" y="4465084"/>
            <a:ext cx="2352465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+ 6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sz="1400" dirty="0"/>
              <a:t>(40/ 46)</a:t>
            </a:r>
            <a:endParaRPr lang="de-DE" dirty="0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48C2324A-7552-465E-A4C0-458D7A1D73D1}"/>
              </a:ext>
            </a:extLst>
          </p:cNvPr>
          <p:cNvSpPr txBox="1"/>
          <p:nvPr/>
        </p:nvSpPr>
        <p:spPr>
          <a:xfrm>
            <a:off x="3991672" y="4573579"/>
            <a:ext cx="2352465" cy="797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dirty="0">
                <a:solidFill>
                  <a:srgbClr val="C00000"/>
                </a:solidFill>
              </a:rPr>
              <a:t>+ 56  </a:t>
            </a:r>
          </a:p>
          <a:p>
            <a:pPr algn="ctr">
              <a:lnSpc>
                <a:spcPct val="150000"/>
              </a:lnSpc>
            </a:pPr>
            <a:r>
              <a:rPr lang="de-DE" sz="1400" dirty="0"/>
              <a:t>(186,5/ 242,5)</a:t>
            </a:r>
          </a:p>
        </p:txBody>
      </p:sp>
      <p:sp>
        <p:nvSpPr>
          <p:cNvPr id="56" name="Geschweifte Klammer rechts 55">
            <a:extLst>
              <a:ext uri="{FF2B5EF4-FFF2-40B4-BE49-F238E27FC236}">
                <a16:creationId xmlns:a16="http://schemas.microsoft.com/office/drawing/2014/main" id="{53C1DF89-CE0D-49ED-8284-DC5F075F3773}"/>
              </a:ext>
            </a:extLst>
          </p:cNvPr>
          <p:cNvSpPr/>
          <p:nvPr/>
        </p:nvSpPr>
        <p:spPr>
          <a:xfrm rot="5400000">
            <a:off x="6015309" y="-2554279"/>
            <a:ext cx="199020" cy="11423572"/>
          </a:xfrm>
          <a:prstGeom prst="rightBrace">
            <a:avLst>
              <a:gd name="adj1" fmla="val 8333"/>
              <a:gd name="adj2" fmla="val 49448"/>
            </a:avLst>
          </a:prstGeom>
          <a:ln w="28575">
            <a:solidFill>
              <a:srgbClr val="918B8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1F943957-AF89-4309-B724-0454C879895C}"/>
              </a:ext>
            </a:extLst>
          </p:cNvPr>
          <p:cNvSpPr txBox="1"/>
          <p:nvPr/>
        </p:nvSpPr>
        <p:spPr>
          <a:xfrm>
            <a:off x="10079523" y="5739539"/>
            <a:ext cx="235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 5,4 %</a:t>
            </a:r>
            <a:endParaRPr lang="de-DE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76F70812-300D-49F0-B5FC-80F6AE5D95A1}"/>
              </a:ext>
            </a:extLst>
          </p:cNvPr>
          <p:cNvSpPr txBox="1"/>
          <p:nvPr/>
        </p:nvSpPr>
        <p:spPr>
          <a:xfrm>
            <a:off x="8503244" y="5748800"/>
            <a:ext cx="235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 8,10 %</a:t>
            </a:r>
            <a:endParaRPr lang="de-DE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A8A558E5-8692-4B49-BCA5-A7837BBBD624}"/>
              </a:ext>
            </a:extLst>
          </p:cNvPr>
          <p:cNvSpPr txBox="1"/>
          <p:nvPr/>
        </p:nvSpPr>
        <p:spPr>
          <a:xfrm>
            <a:off x="-51652" y="5751073"/>
            <a:ext cx="235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 10,8 %</a:t>
            </a:r>
            <a:endParaRPr lang="de-DE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87B7E591-7032-463E-AA1B-6AB429427AC7}"/>
              </a:ext>
            </a:extLst>
          </p:cNvPr>
          <p:cNvSpPr txBox="1"/>
          <p:nvPr/>
        </p:nvSpPr>
        <p:spPr>
          <a:xfrm>
            <a:off x="3974523" y="5748800"/>
            <a:ext cx="235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BF0909"/>
                </a:solidFill>
              </a:rPr>
              <a:t>75,6 %</a:t>
            </a:r>
            <a:endParaRPr lang="de-DE" sz="1400" dirty="0">
              <a:solidFill>
                <a:srgbClr val="BF09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0002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8884F62-EE9E-45A7-904C-C24EFC2B9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Kernkompetenzen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1805D33-ADA5-430B-87D4-A09735EB7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B4FF54D-F583-4C9B-A4BB-C89594B1F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WWI 18 SEA/C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1056594-B534-4021-BE7B-D7EDF67B552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828" y="1853536"/>
            <a:ext cx="1396626" cy="148036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F86C420-7F0A-4685-BC73-B00FA21C2CE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alphaModFix amt="50000"/>
          </a:blip>
          <a:stretch>
            <a:fillRect/>
          </a:stretch>
        </p:blipFill>
        <p:spPr>
          <a:xfrm>
            <a:off x="658190" y="1928275"/>
            <a:ext cx="1226648" cy="152516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2EDD206-9887-4BAA-B9AF-0BA41AF5183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043" y="1853536"/>
            <a:ext cx="1396626" cy="148036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3EB4669-28A1-449C-B781-B822EC4BAA0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606" y="1853536"/>
            <a:ext cx="1396626" cy="148036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2380A0A-2B01-41B0-9FD4-0DA73AE5F7E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alphaModFix amt="50000"/>
          </a:blip>
          <a:stretch>
            <a:fillRect/>
          </a:stretch>
        </p:blipFill>
        <p:spPr>
          <a:xfrm>
            <a:off x="9191169" y="1903838"/>
            <a:ext cx="1226648" cy="1525162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F67E48BA-332E-4B8E-9A82-304DD031B43D}"/>
              </a:ext>
            </a:extLst>
          </p:cNvPr>
          <p:cNvSpPr txBox="1"/>
          <p:nvPr/>
        </p:nvSpPr>
        <p:spPr>
          <a:xfrm>
            <a:off x="66053" y="3920619"/>
            <a:ext cx="2315571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800" b="0" i="0" u="none" strike="noStrike" dirty="0">
                <a:effectLst/>
                <a:latin typeface="Calibri" panose="020F0502020204030204" pitchFamily="34" charset="0"/>
              </a:rPr>
              <a:t>Jeannine Bertrand </a:t>
            </a:r>
          </a:p>
          <a:p>
            <a:pPr algn="ctr">
              <a:lnSpc>
                <a:spcPct val="150000"/>
              </a:lnSpc>
            </a:pPr>
            <a:endParaRPr lang="de-DE" sz="1800" b="0" i="0" u="none" strike="noStrike" dirty="0">
              <a:effectLst/>
              <a:latin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de-DE" sz="1800" b="0" i="0" u="none" strike="noStrike" dirty="0">
                <a:effectLst/>
                <a:latin typeface="Calibri" panose="020F0502020204030204" pitchFamily="34" charset="0"/>
              </a:rPr>
              <a:t> Querschnittsaufgaben &amp; Motivation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6C0BF47-321B-45C4-AA2F-FF8C4BA8A6BA}"/>
              </a:ext>
            </a:extLst>
          </p:cNvPr>
          <p:cNvSpPr txBox="1"/>
          <p:nvPr/>
        </p:nvSpPr>
        <p:spPr>
          <a:xfrm>
            <a:off x="2202762" y="3916431"/>
            <a:ext cx="2315571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800" b="0" i="0" u="none" strike="noStrike" dirty="0">
                <a:effectLst/>
                <a:latin typeface="Calibri" panose="020F0502020204030204" pitchFamily="34" charset="0"/>
              </a:rPr>
              <a:t>Jan Eger</a:t>
            </a:r>
          </a:p>
          <a:p>
            <a:pPr algn="ctr">
              <a:lnSpc>
                <a:spcPct val="150000"/>
              </a:lnSpc>
            </a:pPr>
            <a:endParaRPr lang="de-DE" sz="1800" b="0" i="0" u="none" strike="noStrike" dirty="0">
              <a:effectLst/>
              <a:latin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de-DE" sz="1800" b="0" i="0" u="none" strike="noStrike" dirty="0">
                <a:effectLst/>
                <a:latin typeface="Calibri" panose="020F0502020204030204" pitchFamily="34" charset="0"/>
              </a:rPr>
              <a:t> Entwickler &amp; Dokumentation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77BA3C1-D539-4D62-94A1-E5C2BA397831}"/>
              </a:ext>
            </a:extLst>
          </p:cNvPr>
          <p:cNvSpPr txBox="1"/>
          <p:nvPr/>
        </p:nvSpPr>
        <p:spPr>
          <a:xfrm>
            <a:off x="4371912" y="3920619"/>
            <a:ext cx="2315571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800" b="0" i="0" u="none" strike="noStrike" dirty="0">
                <a:effectLst/>
                <a:latin typeface="Calibri" panose="020F0502020204030204" pitchFamily="34" charset="0"/>
              </a:rPr>
              <a:t>Timo Scheuermann</a:t>
            </a:r>
          </a:p>
          <a:p>
            <a:pPr algn="ctr">
              <a:lnSpc>
                <a:spcPct val="150000"/>
              </a:lnSpc>
            </a:pPr>
            <a:endParaRPr lang="de-DE" sz="1800" b="0" i="0" u="none" strike="noStrike" dirty="0">
              <a:effectLst/>
              <a:latin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de-DE" sz="1800" b="0" i="0" u="none" strike="noStrike" dirty="0">
                <a:effectLst/>
                <a:latin typeface="Calibri" panose="020F0502020204030204" pitchFamily="34" charset="0"/>
              </a:rPr>
              <a:t> Hauptentwickler &amp; Technologieexperte</a:t>
            </a:r>
          </a:p>
          <a:p>
            <a:pPr algn="ctr">
              <a:lnSpc>
                <a:spcPct val="150000"/>
              </a:lnSpc>
            </a:pPr>
            <a:endParaRPr lang="de-DE" sz="1800" b="0" i="0" u="none" strike="noStrike" dirty="0">
              <a:effectLst/>
              <a:latin typeface="Calibri" panose="020F0502020204030204" pitchFamily="34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ED90CB5-5BEA-49EF-8742-FC6A151747DC}"/>
              </a:ext>
            </a:extLst>
          </p:cNvPr>
          <p:cNvSpPr txBox="1"/>
          <p:nvPr/>
        </p:nvSpPr>
        <p:spPr>
          <a:xfrm>
            <a:off x="6601991" y="3924848"/>
            <a:ext cx="2315571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800" b="0" i="0" u="none" strike="noStrike" dirty="0">
                <a:effectLst/>
                <a:latin typeface="Calibri" panose="020F0502020204030204" pitchFamily="34" charset="0"/>
              </a:rPr>
              <a:t>Nicolas </a:t>
            </a:r>
            <a:r>
              <a:rPr lang="de-DE" sz="1800" b="0" i="0" u="none" strike="noStrike" dirty="0" err="1">
                <a:effectLst/>
                <a:latin typeface="Calibri" panose="020F0502020204030204" pitchFamily="34" charset="0"/>
              </a:rPr>
              <a:t>Fürhaupter</a:t>
            </a:r>
            <a:endParaRPr lang="de-DE" sz="1800" b="0" i="0" u="none" strike="noStrike" dirty="0">
              <a:effectLst/>
              <a:latin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endParaRPr lang="de-DE" sz="1800" b="0" i="0" u="none" strike="noStrike" dirty="0">
              <a:effectLst/>
              <a:latin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de-DE" sz="1800" b="0" i="0" u="none" strike="noStrike" dirty="0">
                <a:effectLst/>
                <a:latin typeface="Calibri" panose="020F0502020204030204" pitchFamily="34" charset="0"/>
              </a:rPr>
              <a:t> Kommunikation </a:t>
            </a:r>
            <a:r>
              <a:rPr lang="de-DE" sz="1800" dirty="0">
                <a:latin typeface="Calibri" panose="020F0502020204030204" pitchFamily="34" charset="0"/>
              </a:rPr>
              <a:t>&amp; </a:t>
            </a:r>
            <a:r>
              <a:rPr lang="de-DE" sz="1800" b="0" i="0" u="none" strike="noStrike" dirty="0">
                <a:effectLst/>
                <a:latin typeface="Calibri" panose="020F0502020204030204" pitchFamily="34" charset="0"/>
              </a:rPr>
              <a:t>Organisation</a:t>
            </a:r>
          </a:p>
          <a:p>
            <a:pPr algn="ctr">
              <a:lnSpc>
                <a:spcPct val="150000"/>
              </a:lnSpc>
            </a:pPr>
            <a:endParaRPr lang="de-DE" sz="1800" b="0" i="0" u="none" strike="noStrike" dirty="0">
              <a:effectLst/>
              <a:latin typeface="Calibri" panose="020F0502020204030204" pitchFamily="34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B4A5D4B-A0CC-42BE-B62C-A1C559E11C6E}"/>
              </a:ext>
            </a:extLst>
          </p:cNvPr>
          <p:cNvSpPr txBox="1"/>
          <p:nvPr/>
        </p:nvSpPr>
        <p:spPr>
          <a:xfrm>
            <a:off x="8646707" y="3916431"/>
            <a:ext cx="2315571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800" b="0" i="0" u="none" strike="noStrike" dirty="0">
                <a:effectLst/>
                <a:latin typeface="Calibri" panose="020F0502020204030204" pitchFamily="34" charset="0"/>
              </a:rPr>
              <a:t>Velichka Popp</a:t>
            </a:r>
          </a:p>
          <a:p>
            <a:pPr algn="ctr">
              <a:lnSpc>
                <a:spcPct val="150000"/>
              </a:lnSpc>
            </a:pPr>
            <a:endParaRPr lang="de-DE" sz="1800" b="0" i="0" u="none" strike="noStrike" dirty="0">
              <a:effectLst/>
              <a:latin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de-DE" sz="1800" b="0" i="0" u="none" strike="noStrike" dirty="0">
                <a:effectLst/>
                <a:latin typeface="Calibri" panose="020F0502020204030204" pitchFamily="34" charset="0"/>
              </a:rPr>
              <a:t> Fachexpertise &amp;  Wirtschaftsplaner</a:t>
            </a:r>
          </a:p>
          <a:p>
            <a:pPr algn="ctr">
              <a:lnSpc>
                <a:spcPct val="150000"/>
              </a:lnSpc>
            </a:pPr>
            <a:endParaRPr lang="de-DE" sz="1800" b="0" i="0" u="none" strike="noStrike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2270367C-1D3E-4156-B19C-24041751153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18691" y="2667892"/>
            <a:ext cx="622015" cy="69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057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03AE13-A84A-4CB3-B0DC-4E151B1B4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Reflexion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0CC66D-B324-4C0D-BFD2-FEFF84EBE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7. April 2021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3C691D-1F8D-44AC-B880-AEA0F909B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B052F0-F553-4685-B517-717440D62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B0D4FE3D-CE25-4C71-9372-58AE6A0C662D}"/>
              </a:ext>
            </a:extLst>
          </p:cNvPr>
          <p:cNvSpPr txBox="1">
            <a:spLocks/>
          </p:cNvSpPr>
          <p:nvPr/>
        </p:nvSpPr>
        <p:spPr>
          <a:xfrm>
            <a:off x="838200" y="2245678"/>
            <a:ext cx="10515600" cy="3555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Sehr gute interne Teamarbeit</a:t>
            </a:r>
          </a:p>
          <a:p>
            <a:pPr lvl="1"/>
            <a:r>
              <a:rPr lang="de-DE" dirty="0"/>
              <a:t>Eingespieltes Team</a:t>
            </a:r>
          </a:p>
          <a:p>
            <a:pPr lvl="1"/>
            <a:r>
              <a:rPr lang="de-DE" dirty="0"/>
              <a:t>Breites </a:t>
            </a:r>
            <a:r>
              <a:rPr lang="de-DE" dirty="0" err="1"/>
              <a:t>Know-How</a:t>
            </a:r>
            <a:r>
              <a:rPr lang="de-DE" dirty="0"/>
              <a:t> mit unterschiedlichen Stärken</a:t>
            </a:r>
          </a:p>
          <a:p>
            <a:pPr lvl="1"/>
            <a:r>
              <a:rPr lang="de-DE" dirty="0"/>
              <a:t>Ermöglichen verschiedener Sichtweisen</a:t>
            </a:r>
          </a:p>
          <a:p>
            <a:r>
              <a:rPr lang="de-DE" dirty="0"/>
              <a:t>Erfahrung mit Arbeiten in größerem Projekt mit Teilprojekten</a:t>
            </a:r>
          </a:p>
          <a:p>
            <a:pPr lvl="1"/>
            <a:r>
              <a:rPr lang="de-DE" dirty="0"/>
              <a:t>Zeiteinschätzung deutlich unter wirklich gebrauchter Zeit </a:t>
            </a:r>
          </a:p>
          <a:p>
            <a:r>
              <a:rPr lang="de-DE" dirty="0"/>
              <a:t>Kommunikation mit anderen Gruppen</a:t>
            </a:r>
          </a:p>
        </p:txBody>
      </p:sp>
    </p:spTree>
    <p:extLst>
      <p:ext uri="{BB962C8B-B14F-4D97-AF65-F5344CB8AC3E}">
        <p14:creationId xmlns:p14="http://schemas.microsoft.com/office/powerpoint/2010/main" val="18220094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E86378-5416-469B-B6A1-1E308811B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Privatkundenbroker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E26B5F8-EF49-403E-8876-FF75F97572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C1ECFD-C46B-48A1-8851-8293A4964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D8B80-AC2F-4E0F-A3D1-77A1CA69D9FF}" type="datetime1">
              <a:rPr lang="de-DE" smtClean="0"/>
              <a:t>28.04.2021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F112C4-8A45-413F-B1FB-CC090F0DE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DEE309-59F4-4BD0-ABB6-F9610F5B0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55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81581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E86378-5416-469B-B6A1-1E308811B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Geschäftskundenbroker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E26B5F8-EF49-403E-8876-FF75F97572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C1ECFD-C46B-48A1-8851-8293A4964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D8B80-AC2F-4E0F-A3D1-77A1CA69D9FF}" type="datetime1">
              <a:rPr lang="de-DE" smtClean="0"/>
              <a:t>28.04.2021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F112C4-8A45-413F-B1FB-CC090F0DE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DEE309-59F4-4BD0-ABB6-F9610F5B0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80060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E86378-5416-469B-B6A1-1E308811B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Simulation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E26B5F8-EF49-403E-8876-FF75F97572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C1ECFD-C46B-48A1-8851-8293A4964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D8B80-AC2F-4E0F-A3D1-77A1CA69D9FF}" type="datetime1">
              <a:rPr lang="de-DE" smtClean="0"/>
              <a:t>28.04.2021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F112C4-8A45-413F-B1FB-CC090F0DE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DEE309-59F4-4BD0-ABB6-F9610F5B0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57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78688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257587-D062-4DF3-B61E-DF3422E24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Organisation Gesamtprojekt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D57C646-2FEF-4A08-98AD-F94C31D80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00897"/>
          </a:xfrm>
        </p:spPr>
        <p:txBody>
          <a:bodyPr/>
          <a:lstStyle/>
          <a:p>
            <a:r>
              <a:rPr lang="de-DE" sz="2000" dirty="0"/>
              <a:t>Zeitlicher Aufwand:</a:t>
            </a:r>
          </a:p>
          <a:p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CB63637-4C20-47BC-BCA4-8ABB5EE01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D66A-7972-40F5-8DE2-9FE149108A24}" type="datetime1">
              <a:rPr lang="de-DE" smtClean="0"/>
              <a:t>28.04.2021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0B3FCE6-330F-4EFB-8BEB-464403C13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6A78F77-FB0A-455D-9A69-2E58A163B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58</a:t>
            </a:fld>
            <a:endParaRPr lang="de-DE" dirty="0"/>
          </a:p>
        </p:txBody>
      </p:sp>
      <p:pic>
        <p:nvPicPr>
          <p:cNvPr id="20" name="Grafik 19" descr="Sanduhr 90% mit einfarbiger Füllung">
            <a:extLst>
              <a:ext uri="{FF2B5EF4-FFF2-40B4-BE49-F238E27FC236}">
                <a16:creationId xmlns:a16="http://schemas.microsoft.com/office/drawing/2014/main" id="{7539842C-60B4-4A8B-AC0D-DF43D4027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52749" y="3961372"/>
            <a:ext cx="978743" cy="978743"/>
          </a:xfrm>
          <a:prstGeom prst="rect">
            <a:avLst/>
          </a:prstGeom>
        </p:spPr>
      </p:pic>
      <p:pic>
        <p:nvPicPr>
          <p:cNvPr id="22" name="Grafik 21" descr="Gantt-Diagramm mit einfarbiger Füllung">
            <a:extLst>
              <a:ext uri="{FF2B5EF4-FFF2-40B4-BE49-F238E27FC236}">
                <a16:creationId xmlns:a16="http://schemas.microsoft.com/office/drawing/2014/main" id="{8993C595-5203-4093-A97C-D92E402284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68449" y="2415440"/>
            <a:ext cx="865876" cy="865876"/>
          </a:xfrm>
          <a:prstGeom prst="rect">
            <a:avLst/>
          </a:prstGeom>
        </p:spPr>
      </p:pic>
      <p:pic>
        <p:nvPicPr>
          <p:cNvPr id="24" name="Grafik 23" descr="Kundenbewertung mit einfarbiger Füllung">
            <a:extLst>
              <a:ext uri="{FF2B5EF4-FFF2-40B4-BE49-F238E27FC236}">
                <a16:creationId xmlns:a16="http://schemas.microsoft.com/office/drawing/2014/main" id="{E50A6464-03D8-4CD7-92D1-FA4ED95217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14976" y="800100"/>
            <a:ext cx="914400" cy="914400"/>
          </a:xfrm>
          <a:prstGeom prst="rect">
            <a:avLst/>
          </a:prstGeom>
        </p:spPr>
      </p:pic>
      <p:sp>
        <p:nvSpPr>
          <p:cNvPr id="25" name="Ellipse 24">
            <a:extLst>
              <a:ext uri="{FF2B5EF4-FFF2-40B4-BE49-F238E27FC236}">
                <a16:creationId xmlns:a16="http://schemas.microsoft.com/office/drawing/2014/main" id="{2335177F-7B24-429F-8C6A-297276970E51}"/>
              </a:ext>
            </a:extLst>
          </p:cNvPr>
          <p:cNvSpPr/>
          <p:nvPr/>
        </p:nvSpPr>
        <p:spPr>
          <a:xfrm>
            <a:off x="5429513" y="517968"/>
            <a:ext cx="2685327" cy="2453832"/>
          </a:xfrm>
          <a:prstGeom prst="ellipse">
            <a:avLst/>
          </a:prstGeom>
          <a:noFill/>
          <a:ln w="25400">
            <a:solidFill>
              <a:schemeClr val="tx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E7F2B38-5B02-4C0E-BD87-940D963A20B0}"/>
              </a:ext>
            </a:extLst>
          </p:cNvPr>
          <p:cNvSpPr txBox="1"/>
          <p:nvPr/>
        </p:nvSpPr>
        <p:spPr>
          <a:xfrm>
            <a:off x="6112419" y="1996632"/>
            <a:ext cx="1319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/>
              <a:t>546 h 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933FBF5-8ABD-411F-9FA6-E54A497723E6}"/>
              </a:ext>
            </a:extLst>
          </p:cNvPr>
          <p:cNvSpPr/>
          <p:nvPr/>
        </p:nvSpPr>
        <p:spPr>
          <a:xfrm>
            <a:off x="8440860" y="2202084"/>
            <a:ext cx="2508791" cy="2323617"/>
          </a:xfrm>
          <a:prstGeom prst="ellipse">
            <a:avLst/>
          </a:prstGeom>
          <a:noFill/>
          <a:ln w="38100">
            <a:solidFill>
              <a:schemeClr val="tx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25D345B-3645-4275-BEBD-B78440B776C6}"/>
              </a:ext>
            </a:extLst>
          </p:cNvPr>
          <p:cNvSpPr txBox="1"/>
          <p:nvPr/>
        </p:nvSpPr>
        <p:spPr>
          <a:xfrm>
            <a:off x="8963951" y="3499707"/>
            <a:ext cx="1462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/>
              <a:t>1.345,5 h 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B977A013-DA94-43C8-A892-B5A486123B06}"/>
              </a:ext>
            </a:extLst>
          </p:cNvPr>
          <p:cNvSpPr/>
          <p:nvPr/>
        </p:nvSpPr>
        <p:spPr>
          <a:xfrm>
            <a:off x="5798446" y="3648829"/>
            <a:ext cx="2685326" cy="2453831"/>
          </a:xfrm>
          <a:prstGeom prst="ellipse">
            <a:avLst/>
          </a:prstGeom>
          <a:noFill/>
          <a:ln w="50800">
            <a:solidFill>
              <a:schemeClr val="tx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3A2CB5E-32C1-4BB6-8CED-1C7ACA774B9B}"/>
              </a:ext>
            </a:extLst>
          </p:cNvPr>
          <p:cNvSpPr txBox="1"/>
          <p:nvPr/>
        </p:nvSpPr>
        <p:spPr>
          <a:xfrm>
            <a:off x="6398164" y="5126481"/>
            <a:ext cx="1485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/>
              <a:t>1.392,5 h </a:t>
            </a:r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1BE96506-8A91-4F6E-AEA4-068FD0D6D40C}"/>
              </a:ext>
            </a:extLst>
          </p:cNvPr>
          <p:cNvSpPr txBox="1">
            <a:spLocks/>
          </p:cNvSpPr>
          <p:nvPr/>
        </p:nvSpPr>
        <p:spPr>
          <a:xfrm>
            <a:off x="841378" y="3067291"/>
            <a:ext cx="3930648" cy="66041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100" dirty="0"/>
              <a:t>Geplant von „Kunde“ war die Summe der Vorlesungsstunden</a:t>
            </a:r>
          </a:p>
          <a:p>
            <a:pPr>
              <a:lnSpc>
                <a:spcPct val="120000"/>
              </a:lnSpc>
            </a:pPr>
            <a:endParaRPr lang="de-DE" dirty="0"/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CE4C7D26-B59D-4E6C-A762-85A94588E9F9}"/>
              </a:ext>
            </a:extLst>
          </p:cNvPr>
          <p:cNvSpPr txBox="1">
            <a:spLocks/>
          </p:cNvSpPr>
          <p:nvPr/>
        </p:nvSpPr>
        <p:spPr>
          <a:xfrm>
            <a:off x="839789" y="3844241"/>
            <a:ext cx="3930648" cy="66041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100" dirty="0"/>
              <a:t>Einzelne Gruppen haben eine Schätzung abgegeben</a:t>
            </a:r>
          </a:p>
          <a:p>
            <a:pPr>
              <a:lnSpc>
                <a:spcPct val="120000"/>
              </a:lnSpc>
            </a:pPr>
            <a:endParaRPr lang="de-DE" dirty="0"/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5747D322-E571-4FA4-8332-6B6221FCF700}"/>
              </a:ext>
            </a:extLst>
          </p:cNvPr>
          <p:cNvSpPr txBox="1">
            <a:spLocks/>
          </p:cNvSpPr>
          <p:nvPr/>
        </p:nvSpPr>
        <p:spPr>
          <a:xfrm>
            <a:off x="839790" y="4621192"/>
            <a:ext cx="3930648" cy="6604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900" dirty="0"/>
              <a:t>Einzelne Gruppen haben Zeit erfasst</a:t>
            </a:r>
          </a:p>
          <a:p>
            <a:pPr>
              <a:lnSpc>
                <a:spcPct val="12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737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 animBg="1"/>
      <p:bldP spid="28" grpId="0"/>
      <p:bldP spid="33" grpId="0" animBg="1"/>
      <p:bldP spid="34" grpId="0"/>
      <p:bldP spid="16" grpId="0"/>
      <p:bldP spid="17" grpId="0"/>
      <p:bldP spid="1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A4A9F32-85A3-41B8-83E8-CBF3DF29C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D8B80-AC2F-4E0F-A3D1-77A1CA69D9FF}" type="datetime1">
              <a:rPr lang="de-DE" smtClean="0"/>
              <a:t>28.04.2021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11E250C-4895-4883-B709-7EB6C04AF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2F0E89-8811-4BA6-8C9C-1F61AC1EA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6C7BB98-C5D5-4438-876D-0528BA970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Reflexion des Projekts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5CC1D7-6BF9-4A23-9A00-C9A1B9ECD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Erste Erfahrungen in „größerem Projekt“ – mehrere abhängige Gruppen</a:t>
            </a:r>
          </a:p>
          <a:p>
            <a:r>
              <a:rPr lang="de-DE" dirty="0"/>
              <a:t>Schwieriger Einstieg:</a:t>
            </a:r>
          </a:p>
          <a:p>
            <a:pPr lvl="1"/>
            <a:r>
              <a:rPr lang="de-DE" dirty="0"/>
              <a:t>Unbekanntes Thema</a:t>
            </a:r>
          </a:p>
          <a:p>
            <a:pPr lvl="1"/>
            <a:r>
              <a:rPr lang="de-DE" dirty="0"/>
              <a:t>Freie Teameinteilung</a:t>
            </a:r>
          </a:p>
          <a:p>
            <a:pPr lvl="1"/>
            <a:r>
              <a:rPr lang="de-DE" dirty="0"/>
              <a:t>Wenige Anhaltspunkte</a:t>
            </a:r>
          </a:p>
          <a:p>
            <a:r>
              <a:rPr lang="de-DE" dirty="0"/>
              <a:t>Gute Zusammenarbeit</a:t>
            </a:r>
          </a:p>
          <a:p>
            <a:pPr lvl="1"/>
            <a:r>
              <a:rPr lang="de-DE" dirty="0"/>
              <a:t>Unterstützung auch Gruppenübergreifend</a:t>
            </a:r>
          </a:p>
          <a:p>
            <a:pPr lvl="1"/>
            <a:r>
              <a:rPr lang="de-DE" dirty="0"/>
              <a:t>Weitere Aufgaben (Ansprechpartner, Serverlandschaft, …) wurden sofort übernommen</a:t>
            </a:r>
          </a:p>
          <a:p>
            <a:r>
              <a:rPr lang="de-DE" dirty="0"/>
              <a:t>Super Endprodukt - Danke an alle Beteiligten!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7432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17F8A5-EA46-4B76-871E-067714CE0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Schnittstellen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B29902A-40C0-4F76-AE6F-1EB264025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D15A2-3CCD-4B52-B9CD-22E762FA3D59}" type="datetime1">
              <a:rPr lang="de-DE" smtClean="0"/>
              <a:t>28.04.2021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1EECF01-2C34-4E4D-B3AA-DBE495BBB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451CAC-2447-4D57-B748-315133D08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21" name="Inhaltsplatzhalter 20" descr="Ein Bild, das Text, Screenshot, Parkplatz enthält.&#10;&#10;Automatisch generierte Beschreibung">
            <a:extLst>
              <a:ext uri="{FF2B5EF4-FFF2-40B4-BE49-F238E27FC236}">
                <a16:creationId xmlns:a16="http://schemas.microsoft.com/office/drawing/2014/main" id="{F1D27F8B-9E89-4467-80ED-5092B9684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104" y="1435614"/>
            <a:ext cx="4851792" cy="4849608"/>
          </a:xfrm>
        </p:spPr>
      </p:pic>
    </p:spTree>
    <p:extLst>
      <p:ext uri="{BB962C8B-B14F-4D97-AF65-F5344CB8AC3E}">
        <p14:creationId xmlns:p14="http://schemas.microsoft.com/office/powerpoint/2010/main" val="42366999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852CEF-FD99-4001-A2C6-D2767CE1C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Vielen Dank für Eure Aufmerksamkeit!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3564F53-0969-4325-910B-9EA31CCF0F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774186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2ECC32-9A44-418D-B51B-41F2A87AE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Organisation</a:t>
            </a:r>
            <a:br>
              <a:rPr lang="de-DE" dirty="0"/>
            </a:br>
            <a:r>
              <a:rPr lang="de-DE" dirty="0"/>
              <a:t>Gesamtprojekt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E2EDC2D-149B-432C-95CC-FC16FB3385F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Arbeitsweise:</a:t>
            </a:r>
          </a:p>
          <a:p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GitHub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Einzelne </a:t>
            </a:r>
            <a:r>
              <a:rPr lang="de-DE" sz="1600" dirty="0" err="1"/>
              <a:t>Repositories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Issues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Kommunikation über </a:t>
            </a:r>
            <a:r>
              <a:rPr lang="de-DE" sz="1800" dirty="0" err="1"/>
              <a:t>Discord</a:t>
            </a: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Definieren von Ansprechpartnern der einzelnen Gruppen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AE6A852-EBDC-4625-AAD4-5CE503D74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D66A-7972-40F5-8DE2-9FE149108A24}" type="datetime1">
              <a:rPr lang="de-DE" smtClean="0"/>
              <a:t>28.04.2021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086E851-BB1A-465A-BC9F-BD7FE0E25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346730D-57DB-4D4D-A932-70D45572F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F48CBF1D-9719-47A3-B502-49F4CF1C7557}"/>
              </a:ext>
            </a:extLst>
          </p:cNvPr>
          <p:cNvSpPr/>
          <p:nvPr/>
        </p:nvSpPr>
        <p:spPr>
          <a:xfrm>
            <a:off x="5079551" y="457200"/>
            <a:ext cx="2790825" cy="2809875"/>
          </a:xfrm>
          <a:prstGeom prst="ellipse">
            <a:avLst/>
          </a:prstGeom>
          <a:solidFill>
            <a:srgbClr val="B4B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304A65A3-ED9A-4A45-A4DE-4ED5E47E8E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445" y="803619"/>
            <a:ext cx="2117035" cy="2117035"/>
          </a:xfr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098C3605-F3D1-4CEA-8A82-8484D347A92D}"/>
              </a:ext>
            </a:extLst>
          </p:cNvPr>
          <p:cNvSpPr/>
          <p:nvPr/>
        </p:nvSpPr>
        <p:spPr>
          <a:xfrm>
            <a:off x="8251376" y="2782957"/>
            <a:ext cx="3095625" cy="3171825"/>
          </a:xfrm>
          <a:prstGeom prst="ellipse">
            <a:avLst/>
          </a:prstGeom>
          <a:solidFill>
            <a:srgbClr val="49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B1E345F8-D252-4776-857D-FBB62B2CB5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376" y="3230632"/>
            <a:ext cx="233362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79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04D2B1-D686-4F1E-A3CD-84A4551DF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Aufgaben der Ansprechpartner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1320BD-C20F-457D-A8FF-1D3391E85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7163" y="1751322"/>
            <a:ext cx="9033588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Kommunikation mit den anderen Gruppen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Klären von Fragen bezüglich eigener Gruppe und Gesamtprojekt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Repräsentation während wöchentlichem Meeting</a:t>
            </a:r>
          </a:p>
          <a:p>
            <a:pPr lvl="1"/>
            <a:r>
              <a:rPr lang="de-DE" dirty="0"/>
              <a:t>Aufbereitung des aktuellen Stands der Gruppe</a:t>
            </a:r>
          </a:p>
          <a:p>
            <a:pPr lvl="1"/>
            <a:r>
              <a:rPr lang="de-DE" dirty="0"/>
              <a:t>Planung weiteres Vorgehen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Weiterleiten von Informationen, Aufgaben und Terminen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Koordination des Teams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6262C6-C376-4741-B66E-8D8C165F9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7. April 2021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576B06-690F-4459-A5AD-6AECC5EF4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4D9493-8487-45AA-A737-3EDE8C875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12" name="Grafik 11" descr="Besprechung mit einfarbiger Füllung">
            <a:extLst>
              <a:ext uri="{FF2B5EF4-FFF2-40B4-BE49-F238E27FC236}">
                <a16:creationId xmlns:a16="http://schemas.microsoft.com/office/drawing/2014/main" id="{89AA02AF-F0C4-4056-BDEC-0F1D2D72D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1033" y="3221710"/>
            <a:ext cx="704698" cy="704698"/>
          </a:xfrm>
          <a:prstGeom prst="rect">
            <a:avLst/>
          </a:prstGeom>
        </p:spPr>
      </p:pic>
      <p:pic>
        <p:nvPicPr>
          <p:cNvPr id="16" name="Grafik 15" descr="Chat mit einfarbiger Füllung">
            <a:extLst>
              <a:ext uri="{FF2B5EF4-FFF2-40B4-BE49-F238E27FC236}">
                <a16:creationId xmlns:a16="http://schemas.microsoft.com/office/drawing/2014/main" id="{C02FB675-1092-4DD7-92E1-BC4FEED0AA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1033" y="1592029"/>
            <a:ext cx="704698" cy="704698"/>
          </a:xfrm>
          <a:prstGeom prst="rect">
            <a:avLst/>
          </a:prstGeom>
        </p:spPr>
      </p:pic>
      <p:pic>
        <p:nvPicPr>
          <p:cNvPr id="18" name="Grafik 17" descr="Fragezeichen mit einfarbiger Füllung">
            <a:extLst>
              <a:ext uri="{FF2B5EF4-FFF2-40B4-BE49-F238E27FC236}">
                <a16:creationId xmlns:a16="http://schemas.microsoft.com/office/drawing/2014/main" id="{F0FE0B45-6BF4-46BF-9788-725D753621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1033" y="2341837"/>
            <a:ext cx="704698" cy="704698"/>
          </a:xfrm>
          <a:prstGeom prst="rect">
            <a:avLst/>
          </a:prstGeom>
        </p:spPr>
      </p:pic>
      <p:pic>
        <p:nvPicPr>
          <p:cNvPr id="19" name="Grafik 18" descr="Prost mit einfarbiger Füllung">
            <a:extLst>
              <a:ext uri="{FF2B5EF4-FFF2-40B4-BE49-F238E27FC236}">
                <a16:creationId xmlns:a16="http://schemas.microsoft.com/office/drawing/2014/main" id="{D9C76142-F7C3-4C4E-A68B-3DDDFF3A83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6594" y="5419070"/>
            <a:ext cx="704698" cy="704698"/>
          </a:xfrm>
          <a:prstGeom prst="rect">
            <a:avLst/>
          </a:prstGeom>
        </p:spPr>
      </p:pic>
      <p:pic>
        <p:nvPicPr>
          <p:cNvPr id="24" name="Grafik 23" descr="Zurück mit einfarbiger Füllung">
            <a:extLst>
              <a:ext uri="{FF2B5EF4-FFF2-40B4-BE49-F238E27FC236}">
                <a16:creationId xmlns:a16="http://schemas.microsoft.com/office/drawing/2014/main" id="{8EA4D708-F2D9-4096-8A54-BFBAD0721A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31033" y="4539197"/>
            <a:ext cx="704698" cy="70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13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2CF0B-1255-2B40-A0A0-922F2F4017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Serverlandschaft</a:t>
            </a:r>
            <a:br>
              <a:rPr lang="en-DE" dirty="0"/>
            </a:br>
            <a:r>
              <a:rPr lang="en-DE" dirty="0"/>
              <a:t>und CI/CD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E0DD98-99DB-A64C-9451-EBBC023DEA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Tobias Jansen, Aaron Schweig, Matthias </a:t>
            </a:r>
            <a:r>
              <a:rPr lang="de-DE" dirty="0" err="1"/>
              <a:t>Vonend</a:t>
            </a:r>
            <a:r>
              <a:rPr lang="de-DE" dirty="0"/>
              <a:t>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70799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1885</Words>
  <Application>Microsoft Office PowerPoint</Application>
  <PresentationFormat>Breitbild</PresentationFormat>
  <Paragraphs>777</Paragraphs>
  <Slides>60</Slides>
  <Notes>48</Notes>
  <HiddenSlides>2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60</vt:i4>
      </vt:variant>
    </vt:vector>
  </HeadingPairs>
  <TitlesOfParts>
    <vt:vector size="66" baseType="lpstr">
      <vt:lpstr>Arial</vt:lpstr>
      <vt:lpstr>Calibri</vt:lpstr>
      <vt:lpstr>Calibri Light</vt:lpstr>
      <vt:lpstr>Impact</vt:lpstr>
      <vt:lpstr>Office</vt:lpstr>
      <vt:lpstr>1_Office</vt:lpstr>
      <vt:lpstr>Projekt Tradingtool - Moonstonks</vt:lpstr>
      <vt:lpstr>Agenda</vt:lpstr>
      <vt:lpstr>Grundlagen Aktienhandel</vt:lpstr>
      <vt:lpstr>Grundlagen Aktienhandel</vt:lpstr>
      <vt:lpstr>Geschäftsprozess</vt:lpstr>
      <vt:lpstr>Schnittstellen</vt:lpstr>
      <vt:lpstr>Organisation Gesamtprojekt</vt:lpstr>
      <vt:lpstr>Aufgaben der Ansprechpartner</vt:lpstr>
      <vt:lpstr>Serverlandschaft und CI/CD</vt:lpstr>
      <vt:lpstr>PowerPoint-Präsentation</vt:lpstr>
      <vt:lpstr>PowerPoint-Präsentation</vt:lpstr>
      <vt:lpstr>Vorteile der Umgebung</vt:lpstr>
      <vt:lpstr>Virtualisierungsebenen</vt:lpstr>
      <vt:lpstr>Kommunikation bei einer Anfrage an das Privatkundenbroker-Backend</vt:lpstr>
      <vt:lpstr>Github Actions</vt:lpstr>
      <vt:lpstr>PowerPoint-Präsentation</vt:lpstr>
      <vt:lpstr>PowerPoint-Präsentation</vt:lpstr>
      <vt:lpstr>PowerPoint-Präsentation</vt:lpstr>
      <vt:lpstr>PowerPoint-Präsentation</vt:lpstr>
      <vt:lpstr>Börse</vt:lpstr>
      <vt:lpstr>Geschäftsprozess</vt:lpstr>
      <vt:lpstr>Geschäftsprozess</vt:lpstr>
      <vt:lpstr>Aufgabe der Börse</vt:lpstr>
      <vt:lpstr>Geschäftsmodell</vt:lpstr>
      <vt:lpstr>High Level Architektur</vt:lpstr>
      <vt:lpstr>Prototyp - Orderbook</vt:lpstr>
      <vt:lpstr>Vorstellung des Börsenclients</vt:lpstr>
      <vt:lpstr>Login</vt:lpstr>
      <vt:lpstr>Home</vt:lpstr>
      <vt:lpstr>Clearing</vt:lpstr>
      <vt:lpstr>Clearing Details</vt:lpstr>
      <vt:lpstr>Rechnung</vt:lpstr>
      <vt:lpstr>Optionen</vt:lpstr>
      <vt:lpstr>Shares Overview</vt:lpstr>
      <vt:lpstr>Shares erstellen</vt:lpstr>
      <vt:lpstr>Shares erstellen</vt:lpstr>
      <vt:lpstr>Broker</vt:lpstr>
      <vt:lpstr>Broker bearbeiten</vt:lpstr>
      <vt:lpstr>Pricing</vt:lpstr>
      <vt:lpstr>Pricing</vt:lpstr>
      <vt:lpstr>Pricing bearbeiten</vt:lpstr>
      <vt:lpstr>Home</vt:lpstr>
      <vt:lpstr>Shares</vt:lpstr>
      <vt:lpstr>Shares Details</vt:lpstr>
      <vt:lpstr>API - Funktionalitäten</vt:lpstr>
      <vt:lpstr>API Einbindungs-möglichkeiten</vt:lpstr>
      <vt:lpstr>Arbeitsweise - Vorgehen </vt:lpstr>
      <vt:lpstr>Arbeitsweise - Synergien</vt:lpstr>
      <vt:lpstr>Arbeitsweise</vt:lpstr>
      <vt:lpstr>Arbeitspakete</vt:lpstr>
      <vt:lpstr>Zeiterfassung</vt:lpstr>
      <vt:lpstr>Zeiterfassung</vt:lpstr>
      <vt:lpstr>Kernkompetenzen</vt:lpstr>
      <vt:lpstr>Reflexion</vt:lpstr>
      <vt:lpstr>Privatkundenbroker</vt:lpstr>
      <vt:lpstr>Geschäftskundenbroker</vt:lpstr>
      <vt:lpstr>Simulation</vt:lpstr>
      <vt:lpstr>Organisation Gesamtprojekt</vt:lpstr>
      <vt:lpstr>Reflexion des Projekts</vt:lpstr>
      <vt:lpstr>Vielen Dank für Eure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Jeannine Bertrand</dc:creator>
  <cp:lastModifiedBy>Jeannine Bertrand</cp:lastModifiedBy>
  <cp:revision>101</cp:revision>
  <dcterms:created xsi:type="dcterms:W3CDTF">2021-04-07T15:51:30Z</dcterms:created>
  <dcterms:modified xsi:type="dcterms:W3CDTF">2021-04-28T12:37:02Z</dcterms:modified>
</cp:coreProperties>
</file>